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1"/>
  </p:notesMasterIdLst>
  <p:sldIdLst>
    <p:sldId id="256" r:id="rId2"/>
    <p:sldId id="257" r:id="rId3"/>
    <p:sldId id="281" r:id="rId4"/>
    <p:sldId id="258" r:id="rId5"/>
    <p:sldId id="260" r:id="rId6"/>
    <p:sldId id="282" r:id="rId7"/>
    <p:sldId id="264" r:id="rId8"/>
    <p:sldId id="275" r:id="rId9"/>
    <p:sldId id="265" r:id="rId10"/>
    <p:sldId id="266" r:id="rId11"/>
    <p:sldId id="267" r:id="rId12"/>
    <p:sldId id="284" r:id="rId13"/>
    <p:sldId id="268" r:id="rId14"/>
    <p:sldId id="269" r:id="rId15"/>
    <p:sldId id="289" r:id="rId16"/>
    <p:sldId id="270" r:id="rId17"/>
    <p:sldId id="288" r:id="rId18"/>
    <p:sldId id="285" r:id="rId19"/>
    <p:sldId id="259" r:id="rId20"/>
    <p:sldId id="262" r:id="rId21"/>
    <p:sldId id="263" r:id="rId22"/>
    <p:sldId id="273" r:id="rId23"/>
    <p:sldId id="274" r:id="rId24"/>
    <p:sldId id="261" r:id="rId25"/>
    <p:sldId id="272" r:id="rId26"/>
    <p:sldId id="283" r:id="rId27"/>
    <p:sldId id="287" r:id="rId28"/>
    <p:sldId id="276" r:id="rId29"/>
    <p:sldId id="271" r:id="rId3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83" d="100"/>
          <a:sy n="83" d="100"/>
        </p:scale>
        <p:origin x="108"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F1D81E0-2D50-4F3E-9B7E-25DC3705CA26}" type="datetimeFigureOut">
              <a:rPr lang="en-US" smtClean="0"/>
              <a:t>5/6/2020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F26867A0-3162-4075-A19E-B3A4F409E217}" type="slidenum">
              <a:rPr lang="en-US" smtClean="0"/>
              <a:t>‹#›</a:t>
            </a:fld>
            <a:endParaRPr lang="en-US"/>
          </a:p>
        </p:txBody>
      </p:sp>
    </p:spTree>
    <p:extLst>
      <p:ext uri="{BB962C8B-B14F-4D97-AF65-F5344CB8AC3E}">
        <p14:creationId xmlns:p14="http://schemas.microsoft.com/office/powerpoint/2010/main" val="3130449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D3F36D8-5313-4895-93B5-EC7BD3A7AFDA}" type="datetime1">
              <a:rPr lang="en-US" smtClean="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A26307-3DA7-43ED-810C-C6B9EE3EDB15}" type="datetime1">
              <a:rPr lang="en-US" smtClean="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4CA5E1-8E2A-4294-AB2F-A3788A9C8BD3}" type="datetime1">
              <a:rPr lang="en-US" smtClean="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F7682B-DCF1-470A-AB99-591AB07B5BB0}" type="datetime1">
              <a:rPr lang="en-US" smtClean="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EF3FBA-7431-4562-A5D4-8C48141D5F59}" type="datetime1">
              <a:rPr lang="en-US" smtClean="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3E151C-1069-4501-94D9-869ED153843D}" type="datetime1">
              <a:rPr lang="en-US" smtClean="0"/>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2CF609-8701-4F34-8B4A-4F5EDAC6F94E}" type="datetime1">
              <a:rPr lang="en-US" smtClean="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08BB26-D020-4869-BC4D-ADF55B2FE2AE}" type="datetime1">
              <a:rPr lang="en-US" smtClean="0"/>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1E581-9519-4E07-8B2B-F582872D210E}" type="datetime1">
              <a:rPr lang="en-US" smtClean="0"/>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4F4A8E-2F45-4F9F-ABC6-2BDC3B26F85B}" type="datetime1">
              <a:rPr lang="en-US" smtClean="0"/>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958555-31A0-48D1-9EB8-7698DA7AE6E0}" type="datetime1">
              <a:rPr lang="en-US" smtClean="0"/>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032BC55-DE69-49B2-B084-F9A081A6FF9F}" type="datetime1">
              <a:rPr lang="en-US" smtClean="0"/>
              <a:t>5/6/2020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pmundschenk@azda.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RNRQ@att.ne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cfsph.iastate.edu/Factsheets/pdfs/rabbit_hemorrhagic_disease.pdf" TargetMode="External"/><Relationship Id="rId7" Type="http://schemas.openxmlformats.org/officeDocument/2006/relationships/hyperlink" Target="https://rabbit.org/" TargetMode="External"/><Relationship Id="rId2" Type="http://schemas.openxmlformats.org/officeDocument/2006/relationships/hyperlink" Target="https://arba.net/" TargetMode="External"/><Relationship Id="rId1" Type="http://schemas.openxmlformats.org/officeDocument/2006/relationships/slideLayout" Target="../slideLayouts/slideLayout2.xml"/><Relationship Id="rId6" Type="http://schemas.openxmlformats.org/officeDocument/2006/relationships/hyperlink" Target="https://www.harcourt-brown.co.uk/owners/frequently-asked-questions/FAQRHD" TargetMode="External"/><Relationship Id="rId5" Type="http://schemas.openxmlformats.org/officeDocument/2006/relationships/hyperlink" Target="https://www.aphis.usda.gov/animal_health/emergency_management/downloads/sop/sop_rhd_e-e.pdf" TargetMode="External"/><Relationship Id="rId4" Type="http://schemas.openxmlformats.org/officeDocument/2006/relationships/hyperlink" Target="https://www.oie.int/fileadmin/Home/eng/Animal_Health_in_the_World/docs/pdf/Disease_cards/RHD.pdf"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mailto:RNRQ@att.ne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rabbit.org/" TargetMode="External"/><Relationship Id="rId3" Type="http://schemas.openxmlformats.org/officeDocument/2006/relationships/hyperlink" Target="http://www.arba.net/" TargetMode="External"/><Relationship Id="rId7" Type="http://schemas.openxmlformats.org/officeDocument/2006/relationships/hyperlink" Target="http://www.cfsph.iastate.edu/Factsheets/pdfs/rabbit_hemorrhagic_disease.pdf" TargetMode="External"/><Relationship Id="rId2" Type="http://schemas.openxmlformats.org/officeDocument/2006/relationships/hyperlink" Target="https://www.harcourt-brown.co.uk/owners/frequently-asked-questions/FAQRHD" TargetMode="External"/><Relationship Id="rId1" Type="http://schemas.openxmlformats.org/officeDocument/2006/relationships/slideLayout" Target="../slideLayouts/slideLayout2.xml"/><Relationship Id="rId6" Type="http://schemas.openxmlformats.org/officeDocument/2006/relationships/hyperlink" Target="https://www.oie.int/fileadmin/Home/eng/Animal_Health_in_the_World/docs/pdf/Disease_cards/RHD.pdf" TargetMode="External"/><Relationship Id="rId5" Type="http://schemas.openxmlformats.org/officeDocument/2006/relationships/hyperlink" Target="https://ohio4h.org/statewide-programs/animal-sciences/rabbit/rabbit-resources" TargetMode="External"/><Relationship Id="rId4" Type="http://schemas.openxmlformats.org/officeDocument/2006/relationships/hyperlink" Target="https://www.aphis.usda.gov/aphis/home/" TargetMode="External"/><Relationship Id="rId9" Type="http://schemas.openxmlformats.org/officeDocument/2006/relationships/hyperlink" Target="http://www.dovevalleyah.co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DAE0F-E9D3-480C-9768-E402305ADDE1}"/>
              </a:ext>
            </a:extLst>
          </p:cNvPr>
          <p:cNvSpPr>
            <a:spLocks noGrp="1"/>
          </p:cNvSpPr>
          <p:nvPr>
            <p:ph type="ctrTitle"/>
          </p:nvPr>
        </p:nvSpPr>
        <p:spPr/>
        <p:txBody>
          <a:bodyPr/>
          <a:lstStyle/>
          <a:p>
            <a:r>
              <a:rPr lang="en-US" dirty="0"/>
              <a:t>Rabbit Biosecurity &amp; RHD Information</a:t>
            </a:r>
          </a:p>
        </p:txBody>
      </p:sp>
      <p:sp>
        <p:nvSpPr>
          <p:cNvPr id="3" name="Subtitle 2">
            <a:extLst>
              <a:ext uri="{FF2B5EF4-FFF2-40B4-BE49-F238E27FC236}">
                <a16:creationId xmlns:a16="http://schemas.microsoft.com/office/drawing/2014/main" id="{54E86149-A567-4977-9B32-953BB3F5F4B7}"/>
              </a:ext>
            </a:extLst>
          </p:cNvPr>
          <p:cNvSpPr>
            <a:spLocks noGrp="1"/>
          </p:cNvSpPr>
          <p:nvPr>
            <p:ph type="subTitle" idx="1"/>
          </p:nvPr>
        </p:nvSpPr>
        <p:spPr/>
        <p:txBody>
          <a:bodyPr/>
          <a:lstStyle/>
          <a:p>
            <a:r>
              <a:rPr lang="en-US" dirty="0"/>
              <a:t>Maricopa County 4-H Small Stock Advisory Committee</a:t>
            </a:r>
          </a:p>
        </p:txBody>
      </p:sp>
    </p:spTree>
    <p:extLst>
      <p:ext uri="{BB962C8B-B14F-4D97-AF65-F5344CB8AC3E}">
        <p14:creationId xmlns:p14="http://schemas.microsoft.com/office/powerpoint/2010/main" val="3708839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1024128" y="585216"/>
            <a:ext cx="9720072" cy="1272159"/>
          </a:xfrm>
        </p:spPr>
        <p:txBody>
          <a:bodyPr/>
          <a:lstStyle/>
          <a:p>
            <a:r>
              <a:rPr lang="en-US" dirty="0">
                <a:solidFill>
                  <a:schemeClr val="accent1"/>
                </a:solidFill>
              </a:rPr>
              <a:t>Information about RHD (Continued)</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1024126" y="1857375"/>
            <a:ext cx="10786873" cy="4451985"/>
          </a:xfrm>
        </p:spPr>
        <p:txBody>
          <a:bodyPr>
            <a:normAutofit fontScale="85000" lnSpcReduction="20000"/>
          </a:bodyPr>
          <a:lstStyle/>
          <a:p>
            <a:pPr lvl="0">
              <a:buFont typeface="Arial" panose="020B0604020202020204" pitchFamily="34" charset="0"/>
              <a:buChar char="•"/>
            </a:pPr>
            <a:r>
              <a:rPr lang="en-US" dirty="0"/>
              <a:t> Incubation period is very short and death usually occurs 12-26 hours after the onset of fever</a:t>
            </a:r>
          </a:p>
          <a:p>
            <a:pPr lvl="1">
              <a:buFont typeface="Courier New" panose="02070309020205020404" pitchFamily="49" charset="0"/>
              <a:buChar char="o"/>
            </a:pPr>
            <a:r>
              <a:rPr lang="en-US" dirty="0"/>
              <a:t> RHDV1: 1-3 days after exposure before symptoms appear</a:t>
            </a:r>
          </a:p>
          <a:p>
            <a:pPr lvl="1">
              <a:buFont typeface="Courier New" panose="02070309020205020404" pitchFamily="49" charset="0"/>
              <a:buChar char="o"/>
            </a:pPr>
            <a:r>
              <a:rPr lang="en-US" dirty="0"/>
              <a:t> RHDV2: 3-9 days after exposure before symptoms appear</a:t>
            </a:r>
          </a:p>
          <a:p>
            <a:pPr lvl="0">
              <a:buFont typeface="Arial" panose="020B0604020202020204" pitchFamily="34" charset="0"/>
              <a:buChar char="•"/>
            </a:pPr>
            <a:r>
              <a:rPr lang="en-US" dirty="0"/>
              <a:t> The death rate is very high with RHDV1 (close to 100%) but lower (</a:t>
            </a:r>
            <a:r>
              <a:rPr lang="en-US" dirty="0">
                <a:solidFill>
                  <a:srgbClr val="FF0000"/>
                </a:solidFill>
              </a:rPr>
              <a:t>5% to 70%</a:t>
            </a:r>
            <a:r>
              <a:rPr lang="en-US" dirty="0"/>
              <a:t>) </a:t>
            </a:r>
            <a:r>
              <a:rPr lang="en-US" dirty="0">
                <a:solidFill>
                  <a:srgbClr val="FF0000"/>
                </a:solidFill>
              </a:rPr>
              <a:t>with RHDV2</a:t>
            </a:r>
            <a:r>
              <a:rPr lang="en-US" dirty="0"/>
              <a:t>.</a:t>
            </a:r>
          </a:p>
          <a:p>
            <a:pPr lvl="0">
              <a:buFont typeface="Arial" panose="020B0604020202020204" pitchFamily="34" charset="0"/>
              <a:buChar char="•"/>
            </a:pPr>
            <a:r>
              <a:rPr lang="en-US" dirty="0"/>
              <a:t> Survivors are carriers and shed the virus for at least 42 days, and perhaps longer.</a:t>
            </a:r>
          </a:p>
          <a:p>
            <a:pPr lvl="0">
              <a:buFont typeface="Arial" panose="020B0604020202020204" pitchFamily="34" charset="0"/>
              <a:buChar char="•"/>
            </a:pPr>
            <a:r>
              <a:rPr lang="en-US" dirty="0"/>
              <a:t> The virus remains viable for 105 days in its dried state on cloth at room temperature. </a:t>
            </a:r>
          </a:p>
          <a:p>
            <a:pPr lvl="0">
              <a:buFont typeface="Arial" panose="020B0604020202020204" pitchFamily="34" charset="0"/>
              <a:buChar char="•"/>
            </a:pPr>
            <a:r>
              <a:rPr lang="en-US" dirty="0"/>
              <a:t> It has been proven to survive heat of 122° F for 1 hour and survives freeze/thaw cycles.</a:t>
            </a:r>
          </a:p>
          <a:p>
            <a:pPr lvl="0">
              <a:buFont typeface="Arial" panose="020B0604020202020204" pitchFamily="34" charset="0"/>
              <a:buChar char="•"/>
            </a:pPr>
            <a:r>
              <a:rPr lang="en-US" dirty="0"/>
              <a:t> The virus remains viable for 22-35 days at 72° F </a:t>
            </a:r>
          </a:p>
          <a:p>
            <a:pPr>
              <a:buFont typeface="Arial" panose="020B0604020202020204" pitchFamily="34" charset="0"/>
              <a:buChar char="•"/>
            </a:pPr>
            <a:r>
              <a:rPr lang="en-US" dirty="0"/>
              <a:t> Viable virus has been found in decaying tissue after 90 days outdoors</a:t>
            </a:r>
          </a:p>
          <a:p>
            <a:pPr>
              <a:buFont typeface="Arial" panose="020B0604020202020204" pitchFamily="34" charset="0"/>
              <a:buChar char="•"/>
            </a:pPr>
            <a:r>
              <a:rPr lang="en-US" dirty="0"/>
              <a:t> The virus is stable at pH 4.5-10.5, survives pH 3.0, but is inactivated at a pH greater than 12 </a:t>
            </a:r>
          </a:p>
          <a:p>
            <a:pPr lvl="0">
              <a:buFont typeface="Arial" panose="020B0604020202020204" pitchFamily="34" charset="0"/>
              <a:buChar char="•"/>
            </a:pPr>
            <a:r>
              <a:rPr lang="en-US" dirty="0"/>
              <a:t> There is no known cure for RHDV1/RHDV2. </a:t>
            </a:r>
          </a:p>
          <a:p>
            <a:pPr lvl="0">
              <a:buFont typeface="Arial" panose="020B0604020202020204" pitchFamily="34" charset="0"/>
              <a:buChar char="•"/>
            </a:pPr>
            <a:r>
              <a:rPr lang="en-US" dirty="0"/>
              <a:t> A French vaccine, </a:t>
            </a:r>
            <a:r>
              <a:rPr lang="en-US" dirty="0" err="1"/>
              <a:t>Filavac</a:t>
            </a:r>
            <a:r>
              <a:rPr lang="en-US" dirty="0"/>
              <a:t>, was used in Canada following an outbreak (2018-2019), and was recently available in Washington state due to an outbreak there. </a:t>
            </a:r>
          </a:p>
          <a:p>
            <a:pPr marL="128016" lvl="1" indent="0">
              <a:buNone/>
            </a:pPr>
            <a:endParaRPr lang="en-US" dirty="0"/>
          </a:p>
          <a:p>
            <a:endParaRPr lang="en-US" dirty="0"/>
          </a:p>
        </p:txBody>
      </p:sp>
      <p:sp>
        <p:nvSpPr>
          <p:cNvPr id="4" name="Slide Number Placeholder 3">
            <a:extLst>
              <a:ext uri="{FF2B5EF4-FFF2-40B4-BE49-F238E27FC236}">
                <a16:creationId xmlns:a16="http://schemas.microsoft.com/office/drawing/2014/main" id="{23AF899A-F1A5-4879-BFD3-F6EA0774EAE7}"/>
              </a:ext>
            </a:extLst>
          </p:cNvPr>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3278523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1024128" y="585216"/>
            <a:ext cx="9720072" cy="1171395"/>
          </a:xfrm>
        </p:spPr>
        <p:txBody>
          <a:bodyPr>
            <a:normAutofit fontScale="90000"/>
          </a:bodyPr>
          <a:lstStyle/>
          <a:p>
            <a:r>
              <a:rPr lang="en-US" dirty="0">
                <a:solidFill>
                  <a:schemeClr val="accent1"/>
                </a:solidFill>
              </a:rPr>
              <a:t>What Disinfection Options are there for RHD?</a:t>
            </a:r>
          </a:p>
        </p:txBody>
      </p:sp>
      <p:sp>
        <p:nvSpPr>
          <p:cNvPr id="4" name="Slide Number Placeholder 3">
            <a:extLst>
              <a:ext uri="{FF2B5EF4-FFF2-40B4-BE49-F238E27FC236}">
                <a16:creationId xmlns:a16="http://schemas.microsoft.com/office/drawing/2014/main" id="{6595E580-18AF-4940-B517-278CBFCE975C}"/>
              </a:ext>
            </a:extLst>
          </p:cNvPr>
          <p:cNvSpPr>
            <a:spLocks noGrp="1"/>
          </p:cNvSpPr>
          <p:nvPr>
            <p:ph type="sldNum" sz="quarter" idx="12"/>
          </p:nvPr>
        </p:nvSpPr>
        <p:spPr/>
        <p:txBody>
          <a:bodyPr/>
          <a:lstStyle/>
          <a:p>
            <a:fld id="{4FAB73BC-B049-4115-A692-8D63A059BFB8}" type="slidenum">
              <a:rPr lang="en-US" smtClean="0"/>
              <a:t>11</a:t>
            </a:fld>
            <a:endParaRPr lang="en-US" dirty="0"/>
          </a:p>
        </p:txBody>
      </p:sp>
      <p:sp>
        <p:nvSpPr>
          <p:cNvPr id="5" name="Content Placeholder 2">
            <a:extLst>
              <a:ext uri="{FF2B5EF4-FFF2-40B4-BE49-F238E27FC236}">
                <a16:creationId xmlns:a16="http://schemas.microsoft.com/office/drawing/2014/main" id="{84D1F351-8F06-45A3-A56C-F39F401880A6}"/>
              </a:ext>
            </a:extLst>
          </p:cNvPr>
          <p:cNvSpPr>
            <a:spLocks noGrp="1"/>
          </p:cNvSpPr>
          <p:nvPr>
            <p:ph idx="1"/>
          </p:nvPr>
        </p:nvSpPr>
        <p:spPr>
          <a:xfrm>
            <a:off x="1024128" y="1663547"/>
            <a:ext cx="10786872" cy="1348523"/>
          </a:xfrm>
        </p:spPr>
        <p:txBody>
          <a:bodyPr>
            <a:normAutofit fontScale="92500" lnSpcReduction="10000"/>
          </a:bodyPr>
          <a:lstStyle/>
          <a:p>
            <a:pPr lvl="0"/>
            <a:r>
              <a:rPr lang="en-US" sz="2600" dirty="0"/>
              <a:t>RHD is tough. It’s a calicivirus which lacks the envelope that most viruses have. Some typical disinfection methods which inactivate other viruses do not work for RHD. Scrub any organic material (shavings, feces, etc.) from surfaces before using a disinfectant. Keep surface wet with disinfectant for </a:t>
            </a:r>
            <a:r>
              <a:rPr lang="en-US" sz="2600" dirty="0">
                <a:solidFill>
                  <a:srgbClr val="FF0000"/>
                </a:solidFill>
              </a:rPr>
              <a:t>10 minutes</a:t>
            </a:r>
            <a:r>
              <a:rPr lang="en-US" sz="2600" dirty="0"/>
              <a:t>.</a:t>
            </a:r>
          </a:p>
          <a:p>
            <a:pPr marL="0" indent="0">
              <a:buNone/>
            </a:pPr>
            <a:endParaRPr lang="en-US" b="1" dirty="0"/>
          </a:p>
        </p:txBody>
      </p:sp>
      <p:sp>
        <p:nvSpPr>
          <p:cNvPr id="3" name="TextBox 2">
            <a:extLst>
              <a:ext uri="{FF2B5EF4-FFF2-40B4-BE49-F238E27FC236}">
                <a16:creationId xmlns:a16="http://schemas.microsoft.com/office/drawing/2014/main" id="{10A553E7-9F12-4BEE-A49A-1289BDBA53B0}"/>
              </a:ext>
            </a:extLst>
          </p:cNvPr>
          <p:cNvSpPr txBox="1"/>
          <p:nvPr/>
        </p:nvSpPr>
        <p:spPr>
          <a:xfrm>
            <a:off x="580223" y="3307813"/>
            <a:ext cx="5321149" cy="2693045"/>
          </a:xfrm>
          <a:prstGeom prst="rect">
            <a:avLst/>
          </a:prstGeom>
          <a:noFill/>
        </p:spPr>
        <p:txBody>
          <a:bodyPr wrap="square" rtlCol="0">
            <a:spAutoFit/>
          </a:bodyPr>
          <a:lstStyle/>
          <a:p>
            <a:pPr lvl="0">
              <a:spcAft>
                <a:spcPts val="600"/>
              </a:spcAft>
            </a:pPr>
            <a:r>
              <a:rPr lang="en-US" sz="2000" b="1" dirty="0"/>
              <a:t>Here is what does work:</a:t>
            </a:r>
          </a:p>
          <a:p>
            <a:pPr>
              <a:buFont typeface="Arial" panose="020B0604020202020204" pitchFamily="34" charset="0"/>
              <a:buChar char="•"/>
            </a:pPr>
            <a:r>
              <a:rPr lang="en-US" dirty="0"/>
              <a:t> 1% solution of Sodium hydroxide (also known as lye or caustic soda)</a:t>
            </a:r>
          </a:p>
          <a:p>
            <a:pPr>
              <a:buFont typeface="Arial" panose="020B0604020202020204" pitchFamily="34" charset="0"/>
              <a:buChar char="•"/>
            </a:pPr>
            <a:r>
              <a:rPr lang="en-US" dirty="0"/>
              <a:t> Formalin (1-2%) – a solution of formaldehyde and water</a:t>
            </a:r>
          </a:p>
          <a:p>
            <a:pPr>
              <a:buFont typeface="Arial" panose="020B0604020202020204" pitchFamily="34" charset="0"/>
              <a:buChar char="•"/>
            </a:pPr>
            <a:r>
              <a:rPr lang="en-US" dirty="0"/>
              <a:t> 1.0–1.4% formaldehyde</a:t>
            </a:r>
          </a:p>
          <a:p>
            <a:pPr>
              <a:buFont typeface="Arial" panose="020B0604020202020204" pitchFamily="34" charset="0"/>
              <a:buChar char="•"/>
            </a:pPr>
            <a:r>
              <a:rPr lang="en-US" dirty="0"/>
              <a:t> 0.2–0.5% beta-propiolactone at 4° C (39° F)</a:t>
            </a:r>
          </a:p>
          <a:p>
            <a:pPr>
              <a:buFont typeface="Arial" panose="020B0604020202020204" pitchFamily="34" charset="0"/>
              <a:buChar char="•"/>
            </a:pPr>
            <a:r>
              <a:rPr lang="en-US" dirty="0"/>
              <a:t> Chlorine dioxide at 10 ppm concentration</a:t>
            </a:r>
          </a:p>
          <a:p>
            <a:endParaRPr lang="en-US" dirty="0"/>
          </a:p>
        </p:txBody>
      </p:sp>
      <p:sp>
        <p:nvSpPr>
          <p:cNvPr id="7" name="TextBox 6">
            <a:extLst>
              <a:ext uri="{FF2B5EF4-FFF2-40B4-BE49-F238E27FC236}">
                <a16:creationId xmlns:a16="http://schemas.microsoft.com/office/drawing/2014/main" id="{5929C3C0-D078-43D7-99F4-AF99D3F05E20}"/>
              </a:ext>
            </a:extLst>
          </p:cNvPr>
          <p:cNvSpPr txBox="1"/>
          <p:nvPr/>
        </p:nvSpPr>
        <p:spPr>
          <a:xfrm>
            <a:off x="6290630" y="3307813"/>
            <a:ext cx="5321147" cy="2139047"/>
          </a:xfrm>
          <a:prstGeom prst="rect">
            <a:avLst/>
          </a:prstGeom>
          <a:noFill/>
        </p:spPr>
        <p:txBody>
          <a:bodyPr wrap="square" rtlCol="0">
            <a:spAutoFit/>
          </a:bodyPr>
          <a:lstStyle/>
          <a:p>
            <a:pPr>
              <a:spcAft>
                <a:spcPts val="600"/>
              </a:spcAft>
            </a:pPr>
            <a:r>
              <a:rPr lang="en-US" sz="2000" b="1" dirty="0"/>
              <a:t>Other suggested disinfectants:</a:t>
            </a:r>
          </a:p>
          <a:p>
            <a:pPr>
              <a:buFont typeface="Arial" panose="020B0604020202020204" pitchFamily="34" charset="0"/>
              <a:buChar char="•"/>
            </a:pPr>
            <a:r>
              <a:rPr lang="en-US" dirty="0"/>
              <a:t> Sodium hypochlorite (1:10 dilution household bleach)</a:t>
            </a:r>
          </a:p>
          <a:p>
            <a:pPr>
              <a:buFont typeface="Arial" panose="020B0604020202020204" pitchFamily="34" charset="0"/>
              <a:buChar char="•"/>
            </a:pPr>
            <a:r>
              <a:rPr lang="en-US" dirty="0"/>
              <a:t> Substituted phenolics such as 2% One-stroke Environ® (Vestal Lab Inc., St. Louis, MO)</a:t>
            </a:r>
          </a:p>
          <a:p>
            <a:pPr>
              <a:buFont typeface="Arial" panose="020B0604020202020204" pitchFamily="34" charset="0"/>
              <a:buChar char="•"/>
            </a:pPr>
            <a:r>
              <a:rPr lang="en-US" dirty="0"/>
              <a:t> Potassium </a:t>
            </a:r>
            <a:r>
              <a:rPr lang="en-US" dirty="0" err="1"/>
              <a:t>peroxymonosulfate</a:t>
            </a:r>
            <a:r>
              <a:rPr lang="en-US" dirty="0"/>
              <a:t> (e.g., 1% </a:t>
            </a:r>
            <a:r>
              <a:rPr lang="en-US" dirty="0" err="1"/>
              <a:t>Virkon</a:t>
            </a:r>
            <a:r>
              <a:rPr lang="en-US" dirty="0"/>
              <a:t>-S by DuPont)</a:t>
            </a:r>
          </a:p>
          <a:p>
            <a:endParaRPr lang="en-US" dirty="0"/>
          </a:p>
        </p:txBody>
      </p:sp>
      <p:sp>
        <p:nvSpPr>
          <p:cNvPr id="8" name="TextBox 7">
            <a:extLst>
              <a:ext uri="{FF2B5EF4-FFF2-40B4-BE49-F238E27FC236}">
                <a16:creationId xmlns:a16="http://schemas.microsoft.com/office/drawing/2014/main" id="{2223999F-0837-4779-92FF-35EBA64496FC}"/>
              </a:ext>
            </a:extLst>
          </p:cNvPr>
          <p:cNvSpPr txBox="1"/>
          <p:nvPr/>
        </p:nvSpPr>
        <p:spPr>
          <a:xfrm>
            <a:off x="1189821" y="6045101"/>
            <a:ext cx="9970265" cy="369332"/>
          </a:xfrm>
          <a:prstGeom prst="rect">
            <a:avLst/>
          </a:prstGeom>
          <a:noFill/>
        </p:spPr>
        <p:txBody>
          <a:bodyPr wrap="square" rtlCol="0">
            <a:spAutoFit/>
          </a:bodyPr>
          <a:lstStyle/>
          <a:p>
            <a:pPr algn="ctr"/>
            <a:r>
              <a:rPr lang="en-US" b="1" dirty="0"/>
              <a:t>NOTE: Quaternary ammonium compounds, chloroform, and trypsin </a:t>
            </a:r>
            <a:r>
              <a:rPr lang="en-US" b="1" dirty="0">
                <a:solidFill>
                  <a:srgbClr val="FF0000"/>
                </a:solidFill>
              </a:rPr>
              <a:t>do not </a:t>
            </a:r>
            <a:r>
              <a:rPr lang="en-US" b="1" dirty="0"/>
              <a:t>affect RHD.</a:t>
            </a:r>
          </a:p>
        </p:txBody>
      </p:sp>
    </p:spTree>
    <p:extLst>
      <p:ext uri="{BB962C8B-B14F-4D97-AF65-F5344CB8AC3E}">
        <p14:creationId xmlns:p14="http://schemas.microsoft.com/office/powerpoint/2010/main" val="3636742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1024128" y="585216"/>
            <a:ext cx="9720072" cy="1171395"/>
          </a:xfrm>
        </p:spPr>
        <p:txBody>
          <a:bodyPr/>
          <a:lstStyle/>
          <a:p>
            <a:r>
              <a:rPr lang="en-US" dirty="0">
                <a:solidFill>
                  <a:schemeClr val="accent1"/>
                </a:solidFill>
              </a:rPr>
              <a:t>How is RHD Spread?</a:t>
            </a:r>
          </a:p>
        </p:txBody>
      </p:sp>
      <p:sp>
        <p:nvSpPr>
          <p:cNvPr id="4" name="Slide Number Placeholder 3">
            <a:extLst>
              <a:ext uri="{FF2B5EF4-FFF2-40B4-BE49-F238E27FC236}">
                <a16:creationId xmlns:a16="http://schemas.microsoft.com/office/drawing/2014/main" id="{6595E580-18AF-4940-B517-278CBFCE975C}"/>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00" b="0" i="0" u="none" strike="noStrike" kern="1200" cap="none" spc="0" normalizeH="0" baseline="0" noProof="0" smtClean="0">
                <a:ln>
                  <a:noFill/>
                </a:ln>
                <a:solidFill>
                  <a:prstClr val="black">
                    <a:lumMod val="95000"/>
                    <a:lumOff val="5000"/>
                  </a:prst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dirty="0">
              <a:ln>
                <a:noFill/>
              </a:ln>
              <a:solidFill>
                <a:prstClr val="black">
                  <a:lumMod val="95000"/>
                  <a:lumOff val="5000"/>
                </a:prstClr>
              </a:solidFill>
              <a:effectLst/>
              <a:uLnTx/>
              <a:uFillTx/>
              <a:latin typeface="Tw Cen MT Condensed" panose="020B0606020104020203"/>
              <a:ea typeface="+mn-ea"/>
              <a:cs typeface="+mn-cs"/>
            </a:endParaRPr>
          </a:p>
        </p:txBody>
      </p:sp>
      <p:sp>
        <p:nvSpPr>
          <p:cNvPr id="5" name="Content Placeholder 2">
            <a:extLst>
              <a:ext uri="{FF2B5EF4-FFF2-40B4-BE49-F238E27FC236}">
                <a16:creationId xmlns:a16="http://schemas.microsoft.com/office/drawing/2014/main" id="{84D1F351-8F06-45A3-A56C-F39F401880A6}"/>
              </a:ext>
            </a:extLst>
          </p:cNvPr>
          <p:cNvSpPr>
            <a:spLocks noGrp="1"/>
          </p:cNvSpPr>
          <p:nvPr>
            <p:ph idx="1"/>
          </p:nvPr>
        </p:nvSpPr>
        <p:spPr>
          <a:xfrm>
            <a:off x="866899" y="1756611"/>
            <a:ext cx="10944101" cy="4728409"/>
          </a:xfrm>
        </p:spPr>
        <p:txBody>
          <a:bodyPr>
            <a:normAutofit/>
          </a:bodyPr>
          <a:lstStyle/>
          <a:p>
            <a:pPr lvl="0"/>
            <a:r>
              <a:rPr lang="en-US" sz="2400" b="1" dirty="0"/>
              <a:t>Here are some methods in which RHD can be spread:</a:t>
            </a:r>
          </a:p>
          <a:p>
            <a:pPr lvl="1">
              <a:buFont typeface="Arial" panose="020B0604020202020204" pitchFamily="34" charset="0"/>
              <a:buChar char="•"/>
            </a:pPr>
            <a:r>
              <a:rPr lang="en-US" sz="2000" dirty="0"/>
              <a:t>A rabbit coming into contact with inanimate objects contaminated by the virus (via fomites). </a:t>
            </a:r>
          </a:p>
          <a:p>
            <a:pPr lvl="2">
              <a:buFont typeface="Courier New" panose="02070309020205020404" pitchFamily="49" charset="0"/>
              <a:buChar char="o"/>
            </a:pPr>
            <a:r>
              <a:rPr lang="en-US" sz="1600" dirty="0"/>
              <a:t> Examples: clothing, shoes, feed crocks, water bottles, carrying cages, hay, flooring, etc.</a:t>
            </a:r>
          </a:p>
          <a:p>
            <a:pPr lvl="1">
              <a:buFont typeface="Arial" panose="020B0604020202020204" pitchFamily="34" charset="0"/>
              <a:buChar char="•"/>
            </a:pPr>
            <a:r>
              <a:rPr lang="en-US" sz="2000" dirty="0"/>
              <a:t>Direct contact of a rabbit with an infected rabbit or with the feces or urine of an infected rabbit.</a:t>
            </a:r>
          </a:p>
          <a:p>
            <a:pPr lvl="1">
              <a:buFont typeface="Arial" panose="020B0604020202020204" pitchFamily="34" charset="0"/>
              <a:buChar char="•"/>
            </a:pPr>
            <a:r>
              <a:rPr lang="en-US" sz="2000" dirty="0"/>
              <a:t>Contact with rabbit products such as fur, meat or wool from infected rabbits. </a:t>
            </a:r>
          </a:p>
          <a:p>
            <a:pPr lvl="2">
              <a:buFont typeface="Courier New" panose="02070309020205020404" pitchFamily="49" charset="0"/>
              <a:buChar char="o"/>
            </a:pPr>
            <a:r>
              <a:rPr lang="en-US" dirty="0"/>
              <a:t> </a:t>
            </a:r>
            <a:r>
              <a:rPr lang="en-US" sz="1600" dirty="0"/>
              <a:t>Contact with imported packaged frozen meat from China that contained RHDV1 caused an outbreak in Mexico years ago.</a:t>
            </a:r>
          </a:p>
          <a:p>
            <a:pPr lvl="2">
              <a:buFont typeface="Courier New" panose="02070309020205020404" pitchFamily="49" charset="0"/>
              <a:buChar char="o"/>
            </a:pPr>
            <a:r>
              <a:rPr lang="en-US" sz="1600" dirty="0"/>
              <a:t> Dead rabbit carcasses can contain the live RHDV2 virus for up to 3 months.</a:t>
            </a:r>
          </a:p>
          <a:p>
            <a:pPr lvl="2">
              <a:buFont typeface="Courier New" panose="02070309020205020404" pitchFamily="49" charset="0"/>
              <a:buChar char="o"/>
            </a:pPr>
            <a:r>
              <a:rPr lang="en-US" sz="1600" dirty="0"/>
              <a:t> If a carnivore eats the dead carcass, the virus can pass through the carnivore and remain active in its feces.</a:t>
            </a:r>
          </a:p>
          <a:p>
            <a:pPr lvl="1">
              <a:buFont typeface="Arial" panose="020B0604020202020204" pitchFamily="34" charset="0"/>
              <a:buChar char="•"/>
            </a:pPr>
            <a:r>
              <a:rPr lang="en-US" sz="2000" dirty="0"/>
              <a:t>Insects, scavengers, birds, and rodents are known to spread the virus by acting as indirect hosts. </a:t>
            </a:r>
          </a:p>
          <a:p>
            <a:pPr lvl="2">
              <a:buFont typeface="Courier New" panose="02070309020205020404" pitchFamily="49" charset="0"/>
              <a:buChar char="o"/>
            </a:pPr>
            <a:r>
              <a:rPr lang="en-US" dirty="0"/>
              <a:t> </a:t>
            </a:r>
            <a:r>
              <a:rPr lang="en-US" sz="1600" dirty="0"/>
              <a:t>They can transport the disease from an infected rabbit or surface to a healthy rabbit or other surface.</a:t>
            </a:r>
          </a:p>
          <a:p>
            <a:pPr lvl="1">
              <a:buFont typeface="Arial" panose="020B0604020202020204" pitchFamily="34" charset="0"/>
              <a:buChar char="•"/>
            </a:pPr>
            <a:r>
              <a:rPr lang="en-US" sz="2000" dirty="0"/>
              <a:t>Humans, dogs, and cats can spread the virus to rabbits if they have been in contact with infected rabbits or in contact with objects contaminated by the virus, including feces or fur from an infected rabbit.</a:t>
            </a:r>
          </a:p>
          <a:p>
            <a:pPr lvl="2">
              <a:buFont typeface="Courier New" panose="02070309020205020404" pitchFamily="49" charset="0"/>
              <a:buChar char="o"/>
            </a:pPr>
            <a:r>
              <a:rPr lang="en-US" dirty="0"/>
              <a:t> </a:t>
            </a:r>
            <a:r>
              <a:rPr lang="en-US" sz="1600" dirty="0"/>
              <a:t>Visitors to a fair can spread RHDV1/RHDV2 by touching an infected rabbit or surface, and then touching other rabbits.</a:t>
            </a:r>
          </a:p>
        </p:txBody>
      </p:sp>
    </p:spTree>
    <p:extLst>
      <p:ext uri="{BB962C8B-B14F-4D97-AF65-F5344CB8AC3E}">
        <p14:creationId xmlns:p14="http://schemas.microsoft.com/office/powerpoint/2010/main" val="3098368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1024127" y="585216"/>
            <a:ext cx="10682598" cy="1499616"/>
          </a:xfrm>
        </p:spPr>
        <p:txBody>
          <a:bodyPr/>
          <a:lstStyle/>
          <a:p>
            <a:r>
              <a:rPr lang="en-US" dirty="0">
                <a:solidFill>
                  <a:schemeClr val="accent1"/>
                </a:solidFill>
              </a:rPr>
              <a:t>Protection Against RHD</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1024128" y="1961147"/>
            <a:ext cx="10682598" cy="4406602"/>
          </a:xfrm>
        </p:spPr>
        <p:txBody>
          <a:bodyPr>
            <a:normAutofit fontScale="92500" lnSpcReduction="20000"/>
          </a:bodyPr>
          <a:lstStyle/>
          <a:p>
            <a:r>
              <a:rPr lang="en-US" b="1" dirty="0"/>
              <a:t>How to Protect Your Rabbits</a:t>
            </a:r>
            <a:endParaRPr lang="en-US" dirty="0"/>
          </a:p>
          <a:p>
            <a:pPr lvl="0">
              <a:buFont typeface="Arial" panose="020B0604020202020204" pitchFamily="34" charset="0"/>
              <a:buChar char="•"/>
            </a:pPr>
            <a:r>
              <a:rPr lang="en-US" dirty="0"/>
              <a:t> House your rabbits indoors or in an enclosed environment. </a:t>
            </a:r>
          </a:p>
          <a:p>
            <a:pPr lvl="1">
              <a:buFont typeface="Courier New" panose="02070309020205020404" pitchFamily="49" charset="0"/>
              <a:buChar char="o"/>
            </a:pPr>
            <a:r>
              <a:rPr lang="en-US" dirty="0"/>
              <a:t> Rabbits who live or exercise outdoors (e.g., outdoor enclosures or colonies) are more at risk for contracting this disease.</a:t>
            </a:r>
          </a:p>
          <a:p>
            <a:pPr lvl="1">
              <a:buFont typeface="Courier New" panose="02070309020205020404" pitchFamily="49" charset="0"/>
              <a:buChar char="o"/>
            </a:pPr>
            <a:r>
              <a:rPr lang="en-US" dirty="0"/>
              <a:t> If housed outside, you must keep all insects, birds, and bird poop out of your rabbits’ enclosure</a:t>
            </a:r>
          </a:p>
          <a:p>
            <a:pPr lvl="1">
              <a:buFont typeface="Courier New" panose="02070309020205020404" pitchFamily="49" charset="0"/>
              <a:buChar char="o"/>
            </a:pPr>
            <a:r>
              <a:rPr lang="en-US" dirty="0"/>
              <a:t> Do not feed anything that grows outside because it could be contaminated</a:t>
            </a:r>
          </a:p>
          <a:p>
            <a:pPr lvl="0">
              <a:buFont typeface="Arial" panose="020B0604020202020204" pitchFamily="34" charset="0"/>
              <a:buChar char="•"/>
            </a:pPr>
            <a:r>
              <a:rPr lang="en-US" dirty="0"/>
              <a:t> Wash your hands thoroughly and use hand sanitizer with 60% or higher alcohol content before handling your rabbits, particularly when you come home from places where other rabbits may have been, or where people who have been in contact with rabbits may have been. </a:t>
            </a:r>
          </a:p>
          <a:p>
            <a:pPr lvl="1">
              <a:buFont typeface="Courier New" panose="02070309020205020404" pitchFamily="49" charset="0"/>
              <a:buChar char="o"/>
            </a:pPr>
            <a:r>
              <a:rPr lang="en-US" dirty="0"/>
              <a:t> Examples: Feed stores, pet stores, fairgrounds, animal shelters, veterinarian’s office, areas with wild rabbits, etc.</a:t>
            </a:r>
          </a:p>
          <a:p>
            <a:pPr lvl="0">
              <a:buFont typeface="Arial" panose="020B0604020202020204" pitchFamily="34" charset="0"/>
              <a:buChar char="•"/>
            </a:pPr>
            <a:r>
              <a:rPr lang="en-US" dirty="0"/>
              <a:t> Change your clothes and wash your hands after handling or coming in contact with rabbits.</a:t>
            </a:r>
          </a:p>
          <a:p>
            <a:pPr lvl="1">
              <a:buFont typeface="Courier New" panose="02070309020205020404" pitchFamily="49" charset="0"/>
              <a:buChar char="o"/>
            </a:pPr>
            <a:r>
              <a:rPr lang="en-US" dirty="0"/>
              <a:t> RHDV1/RHDV2 is killed by 140°F heat, so wash these clothes twice in hot water and dry in a dryer before wearing them around rabbits.</a:t>
            </a:r>
          </a:p>
          <a:p>
            <a:pPr lvl="1">
              <a:buFont typeface="Courier New" panose="02070309020205020404" pitchFamily="49" charset="0"/>
              <a:buChar char="o"/>
            </a:pPr>
            <a:r>
              <a:rPr lang="en-US" dirty="0"/>
              <a:t> Most household water heaters are set at 120°F to prevent scalds.</a:t>
            </a:r>
          </a:p>
          <a:p>
            <a:pPr lvl="1">
              <a:buFont typeface="Courier New" panose="02070309020205020404" pitchFamily="49" charset="0"/>
              <a:buChar char="o"/>
            </a:pPr>
            <a:r>
              <a:rPr lang="en-US" dirty="0"/>
              <a:t> You may want to have some special clothes (e.g., a show coat) and shoes that you wear only around your bunny barn. </a:t>
            </a:r>
          </a:p>
          <a:p>
            <a:pPr lvl="1">
              <a:buFont typeface="Courier New" panose="02070309020205020404" pitchFamily="49" charset="0"/>
              <a:buChar char="o"/>
            </a:pPr>
            <a:r>
              <a:rPr lang="en-US" dirty="0"/>
              <a:t> Adopt a “no outside shoes in the house” policy, or keep your rabbits off the floor in high traffic areas. (The virus is very sticky, and can be carried on shoes.)</a:t>
            </a:r>
          </a:p>
        </p:txBody>
      </p:sp>
      <p:sp>
        <p:nvSpPr>
          <p:cNvPr id="4" name="Slide Number Placeholder 3">
            <a:extLst>
              <a:ext uri="{FF2B5EF4-FFF2-40B4-BE49-F238E27FC236}">
                <a16:creationId xmlns:a16="http://schemas.microsoft.com/office/drawing/2014/main" id="{044BED2D-6EE2-488B-9514-9D6177559178}"/>
              </a:ext>
            </a:extLst>
          </p:cNvPr>
          <p:cNvSpPr>
            <a:spLocks noGrp="1"/>
          </p:cNvSpPr>
          <p:nvPr>
            <p:ph type="sldNum" sz="quarter" idx="12"/>
          </p:nvPr>
        </p:nvSpPr>
        <p:spPr/>
        <p:txBody>
          <a:bodyPr/>
          <a:lstStyle/>
          <a:p>
            <a:fld id="{4FAB73BC-B049-4115-A692-8D63A059BFB8}" type="slidenum">
              <a:rPr lang="en-US" smtClean="0"/>
              <a:t>13</a:t>
            </a:fld>
            <a:endParaRPr lang="en-US" dirty="0"/>
          </a:p>
        </p:txBody>
      </p:sp>
    </p:spTree>
    <p:extLst>
      <p:ext uri="{BB962C8B-B14F-4D97-AF65-F5344CB8AC3E}">
        <p14:creationId xmlns:p14="http://schemas.microsoft.com/office/powerpoint/2010/main" val="1369488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1024127" y="585216"/>
            <a:ext cx="10502125" cy="1195458"/>
          </a:xfrm>
        </p:spPr>
        <p:txBody>
          <a:bodyPr/>
          <a:lstStyle/>
          <a:p>
            <a:r>
              <a:rPr lang="en-US" dirty="0">
                <a:solidFill>
                  <a:schemeClr val="accent1"/>
                </a:solidFill>
              </a:rPr>
              <a:t>Protection Against RHD (Continued)</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1024128" y="2093494"/>
            <a:ext cx="10091176" cy="4215865"/>
          </a:xfrm>
        </p:spPr>
        <p:txBody>
          <a:bodyPr>
            <a:normAutofit fontScale="92500"/>
          </a:bodyPr>
          <a:lstStyle/>
          <a:p>
            <a:pPr marL="0" lvl="0" indent="0">
              <a:buNone/>
            </a:pPr>
            <a:r>
              <a:rPr lang="en-US" b="1" dirty="0"/>
              <a:t>Additional Protections:</a:t>
            </a:r>
          </a:p>
          <a:p>
            <a:pPr lvl="0">
              <a:buFont typeface="Arial" panose="020B0604020202020204" pitchFamily="34" charset="0"/>
              <a:buChar char="•"/>
            </a:pPr>
            <a:r>
              <a:rPr lang="en-US" dirty="0"/>
              <a:t> Know your sources of hay and feed and if they are near areas of any outbreaks.</a:t>
            </a:r>
          </a:p>
          <a:p>
            <a:pPr lvl="1">
              <a:buFont typeface="Courier New" panose="02070309020205020404" pitchFamily="49" charset="0"/>
              <a:buChar char="o"/>
            </a:pPr>
            <a:r>
              <a:rPr lang="en-US" dirty="0"/>
              <a:t> Store hay and feed in sealed bins, where no vermin can get to them.</a:t>
            </a:r>
          </a:p>
          <a:p>
            <a:pPr lvl="0">
              <a:buFont typeface="Arial" panose="020B0604020202020204" pitchFamily="34" charset="0"/>
              <a:buChar char="•"/>
            </a:pPr>
            <a:r>
              <a:rPr lang="en-US" dirty="0"/>
              <a:t> Use municipal water supply instead of shallow well or groundwater.</a:t>
            </a:r>
          </a:p>
          <a:p>
            <a:pPr lvl="0">
              <a:buFont typeface="Arial" panose="020B0604020202020204" pitchFamily="34" charset="0"/>
              <a:buChar char="•"/>
            </a:pPr>
            <a:r>
              <a:rPr lang="en-US" dirty="0"/>
              <a:t> Minimize insects (especially biting insects) in your rabbitry by installing window and door screens. </a:t>
            </a:r>
          </a:p>
          <a:p>
            <a:pPr lvl="1">
              <a:buFont typeface="Courier New" panose="02070309020205020404" pitchFamily="49" charset="0"/>
              <a:buChar char="o"/>
            </a:pPr>
            <a:r>
              <a:rPr lang="en-US" dirty="0"/>
              <a:t> Flies, mosquitoes, and other insects can carry the virus on them from infected animals or carcasses.</a:t>
            </a:r>
          </a:p>
          <a:p>
            <a:pPr lvl="0">
              <a:buFont typeface="Arial" panose="020B0604020202020204" pitchFamily="34" charset="0"/>
              <a:buChar char="•"/>
            </a:pPr>
            <a:r>
              <a:rPr lang="en-US" dirty="0"/>
              <a:t> Hand Sanitizer with at least 60% alcohol inactivates the virus from skin.</a:t>
            </a:r>
          </a:p>
          <a:p>
            <a:pPr lvl="1">
              <a:buFont typeface="Courier New" panose="02070309020205020404" pitchFamily="49" charset="0"/>
              <a:buChar char="o"/>
            </a:pPr>
            <a:r>
              <a:rPr lang="en-US" dirty="0"/>
              <a:t> Use hand sanitizer in between caring for healthy and quarantine animals, and in between cages when cleaning.</a:t>
            </a:r>
          </a:p>
          <a:p>
            <a:pPr lvl="0">
              <a:buFont typeface="Arial" panose="020B0604020202020204" pitchFamily="34" charset="0"/>
              <a:buChar char="•"/>
            </a:pPr>
            <a:r>
              <a:rPr lang="en-US" dirty="0"/>
              <a:t> Ultraviolet (UV) light also inactivates the virus (time of exposure depends on the strength of UV).</a:t>
            </a:r>
          </a:p>
          <a:p>
            <a:pPr lvl="1">
              <a:buFont typeface="Courier New" panose="02070309020205020404" pitchFamily="49" charset="0"/>
              <a:buChar char="o"/>
            </a:pPr>
            <a:r>
              <a:rPr lang="en-US" dirty="0"/>
              <a:t> Strong commercially available UV machines can inactivate the virus quickly.</a:t>
            </a:r>
          </a:p>
          <a:p>
            <a:pPr lvl="1">
              <a:buFont typeface="Courier New" panose="02070309020205020404" pitchFamily="49" charset="0"/>
              <a:buChar char="o"/>
            </a:pPr>
            <a:r>
              <a:rPr lang="en-US" dirty="0"/>
              <a:t> More information about this method is available online, though units can be expensive.</a:t>
            </a:r>
          </a:p>
        </p:txBody>
      </p:sp>
      <p:sp>
        <p:nvSpPr>
          <p:cNvPr id="4" name="Slide Number Placeholder 3">
            <a:extLst>
              <a:ext uri="{FF2B5EF4-FFF2-40B4-BE49-F238E27FC236}">
                <a16:creationId xmlns:a16="http://schemas.microsoft.com/office/drawing/2014/main" id="{71EFF4EC-DD98-4DAA-8BC4-11EBBB4F8C5E}"/>
              </a:ext>
            </a:extLst>
          </p:cNvPr>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170960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p:txBody>
          <a:bodyPr/>
          <a:lstStyle/>
          <a:p>
            <a:r>
              <a:rPr lang="en-US" dirty="0">
                <a:solidFill>
                  <a:schemeClr val="accent1"/>
                </a:solidFill>
              </a:rPr>
              <a:t>Known Areas of RHD Infection in the U.S.A.</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550843" y="2445746"/>
            <a:ext cx="5111829" cy="3633121"/>
          </a:xfrm>
        </p:spPr>
        <p:txBody>
          <a:bodyPr>
            <a:normAutofit fontScale="92500" lnSpcReduction="10000"/>
          </a:bodyPr>
          <a:lstStyle/>
          <a:p>
            <a:pPr>
              <a:buFont typeface="Arial" panose="020B0604020202020204" pitchFamily="34" charset="0"/>
              <a:buChar char="•"/>
            </a:pPr>
            <a:r>
              <a:rPr lang="en-US" dirty="0"/>
              <a:t> </a:t>
            </a:r>
            <a:r>
              <a:rPr lang="en-US" b="1" dirty="0"/>
              <a:t>Washington</a:t>
            </a:r>
            <a:r>
              <a:rPr lang="en-US" dirty="0"/>
              <a:t> (July 2019 – January 2020)</a:t>
            </a:r>
          </a:p>
          <a:p>
            <a:pPr lvl="1">
              <a:buFont typeface="Courier New" panose="02070309020205020404" pitchFamily="49" charset="0"/>
              <a:buChar char="o"/>
            </a:pPr>
            <a:r>
              <a:rPr lang="en-US" dirty="0"/>
              <a:t> Feral/non-feral rabbits in several areas</a:t>
            </a:r>
          </a:p>
          <a:p>
            <a:pPr lvl="1">
              <a:buFont typeface="Courier New" panose="02070309020205020404" pitchFamily="49" charset="0"/>
              <a:buChar char="o"/>
            </a:pPr>
            <a:r>
              <a:rPr lang="en-US" dirty="0"/>
              <a:t> Tested positive for RHDV2</a:t>
            </a:r>
          </a:p>
          <a:p>
            <a:pPr lvl="1">
              <a:buFont typeface="Courier New" panose="02070309020205020404" pitchFamily="49" charset="0"/>
              <a:buChar char="o"/>
            </a:pPr>
            <a:r>
              <a:rPr lang="en-US" dirty="0"/>
              <a:t> One veterinarian imported and administered the French-made vaccine, </a:t>
            </a:r>
            <a:r>
              <a:rPr lang="en-US" dirty="0" err="1"/>
              <a:t>Filavac</a:t>
            </a:r>
            <a:r>
              <a:rPr lang="en-US" dirty="0"/>
              <a:t>, to healthy rabbits</a:t>
            </a:r>
          </a:p>
          <a:p>
            <a:pPr>
              <a:buFont typeface="Arial" panose="020B0604020202020204" pitchFamily="34" charset="0"/>
              <a:buChar char="•"/>
            </a:pPr>
            <a:r>
              <a:rPr lang="en-US" dirty="0"/>
              <a:t> </a:t>
            </a:r>
            <a:r>
              <a:rPr lang="en-US" b="1" dirty="0"/>
              <a:t>New York </a:t>
            </a:r>
            <a:r>
              <a:rPr lang="en-US" dirty="0"/>
              <a:t>(February 2020) </a:t>
            </a:r>
          </a:p>
          <a:p>
            <a:pPr lvl="1">
              <a:buFont typeface="Courier New" panose="02070309020205020404" pitchFamily="49" charset="0"/>
              <a:buChar char="o"/>
            </a:pPr>
            <a:r>
              <a:rPr lang="en-US" dirty="0"/>
              <a:t> Rabbits housed at an avian and exotics veterinary clinic in Manhattan (patients, boarders, rescues)</a:t>
            </a:r>
          </a:p>
          <a:p>
            <a:pPr lvl="1">
              <a:buFont typeface="Courier New" panose="02070309020205020404" pitchFamily="49" charset="0"/>
              <a:buChar char="o"/>
            </a:pPr>
            <a:r>
              <a:rPr lang="en-US" dirty="0"/>
              <a:t> Tested positive for RHDV2</a:t>
            </a:r>
          </a:p>
          <a:p>
            <a:pPr>
              <a:buFont typeface="Arial" panose="020B0604020202020204" pitchFamily="34" charset="0"/>
              <a:buChar char="•"/>
            </a:pPr>
            <a:r>
              <a:rPr lang="en-US" dirty="0"/>
              <a:t> </a:t>
            </a:r>
            <a:r>
              <a:rPr lang="en-US" b="1" dirty="0"/>
              <a:t>New Mexico</a:t>
            </a:r>
            <a:r>
              <a:rPr lang="en-US" dirty="0"/>
              <a:t> (March – present 2020)</a:t>
            </a:r>
          </a:p>
          <a:p>
            <a:pPr lvl="1">
              <a:buFont typeface="Courier New" panose="02070309020205020404" pitchFamily="49" charset="0"/>
              <a:buChar char="o"/>
            </a:pPr>
            <a:r>
              <a:rPr lang="en-US" dirty="0"/>
              <a:t> RHDV2 has been confirmed in many counties in New Mexico in native and domestic rabbits</a:t>
            </a:r>
          </a:p>
          <a:p>
            <a:pPr lvl="1">
              <a:buFont typeface="Courier New" panose="02070309020205020404" pitchFamily="49" charset="0"/>
              <a:buChar char="o"/>
            </a:pPr>
            <a:endParaRPr lang="en-US" dirty="0"/>
          </a:p>
        </p:txBody>
      </p:sp>
      <p:sp>
        <p:nvSpPr>
          <p:cNvPr id="4" name="Slide Number Placeholder 3">
            <a:extLst>
              <a:ext uri="{FF2B5EF4-FFF2-40B4-BE49-F238E27FC236}">
                <a16:creationId xmlns:a16="http://schemas.microsoft.com/office/drawing/2014/main" id="{71913AA5-5F41-457F-8B73-8988CD4D0AD5}"/>
              </a:ext>
            </a:extLst>
          </p:cNvPr>
          <p:cNvSpPr>
            <a:spLocks noGrp="1"/>
          </p:cNvSpPr>
          <p:nvPr>
            <p:ph type="sldNum" sz="quarter" idx="12"/>
          </p:nvPr>
        </p:nvSpPr>
        <p:spPr/>
        <p:txBody>
          <a:bodyPr/>
          <a:lstStyle/>
          <a:p>
            <a:fld id="{4FAB73BC-B049-4115-A692-8D63A059BFB8}" type="slidenum">
              <a:rPr lang="en-US" smtClean="0"/>
              <a:t>15</a:t>
            </a:fld>
            <a:endParaRPr lang="en-US" dirty="0"/>
          </a:p>
        </p:txBody>
      </p:sp>
      <p:sp>
        <p:nvSpPr>
          <p:cNvPr id="5" name="Content Placeholder 2">
            <a:extLst>
              <a:ext uri="{FF2B5EF4-FFF2-40B4-BE49-F238E27FC236}">
                <a16:creationId xmlns:a16="http://schemas.microsoft.com/office/drawing/2014/main" id="{1FCBEDF0-7DF1-453F-AF5D-998C0F0D56A2}"/>
              </a:ext>
            </a:extLst>
          </p:cNvPr>
          <p:cNvSpPr txBox="1">
            <a:spLocks/>
          </p:cNvSpPr>
          <p:nvPr/>
        </p:nvSpPr>
        <p:spPr>
          <a:xfrm>
            <a:off x="6529329" y="2445745"/>
            <a:ext cx="5105367" cy="3633121"/>
          </a:xfrm>
          <a:prstGeom prst="rect">
            <a:avLst/>
          </a:prstGeom>
        </p:spPr>
        <p:txBody>
          <a:bodyPr vert="horz" lIns="45720" tIns="45720" rIns="4572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buFont typeface="Arial" panose="020B0604020202020204" pitchFamily="34" charset="0"/>
              <a:buChar char="•"/>
            </a:pPr>
            <a:r>
              <a:rPr lang="en-US" b="1" dirty="0"/>
              <a:t> Arizona</a:t>
            </a:r>
            <a:r>
              <a:rPr lang="en-US" dirty="0"/>
              <a:t> (April 2020)</a:t>
            </a:r>
          </a:p>
          <a:p>
            <a:pPr lvl="1">
              <a:buFont typeface="Courier New" panose="02070309020205020404" pitchFamily="49" charset="0"/>
              <a:buChar char="o"/>
            </a:pPr>
            <a:r>
              <a:rPr lang="en-US" dirty="0"/>
              <a:t> RHDV2 has been confirmed in multiple counties in native and domestic rabbits</a:t>
            </a:r>
          </a:p>
          <a:p>
            <a:pPr>
              <a:buFont typeface="Arial" panose="020B0604020202020204" pitchFamily="34" charset="0"/>
              <a:buChar char="•"/>
            </a:pPr>
            <a:r>
              <a:rPr lang="en-US" dirty="0"/>
              <a:t> </a:t>
            </a:r>
            <a:r>
              <a:rPr lang="en-US" b="1" dirty="0"/>
              <a:t>Texas</a:t>
            </a:r>
            <a:r>
              <a:rPr lang="en-US" dirty="0"/>
              <a:t> (April 2020)</a:t>
            </a:r>
          </a:p>
          <a:p>
            <a:pPr lvl="1">
              <a:buFont typeface="Courier New" panose="02070309020205020404" pitchFamily="49" charset="0"/>
              <a:buChar char="o"/>
            </a:pPr>
            <a:r>
              <a:rPr lang="en-US" dirty="0"/>
              <a:t> RHDV2 has been confirmed in multiple counties</a:t>
            </a:r>
          </a:p>
          <a:p>
            <a:pPr>
              <a:buFont typeface="Arial" panose="020B0604020202020204" pitchFamily="34" charset="0"/>
              <a:buChar char="•"/>
            </a:pPr>
            <a:r>
              <a:rPr lang="en-US" dirty="0"/>
              <a:t> </a:t>
            </a:r>
            <a:r>
              <a:rPr lang="en-US" b="1" dirty="0"/>
              <a:t>Mexico</a:t>
            </a:r>
            <a:r>
              <a:rPr lang="en-US" dirty="0"/>
              <a:t> (April 2020)</a:t>
            </a:r>
          </a:p>
          <a:p>
            <a:pPr lvl="1">
              <a:buFont typeface="Courier New" panose="02070309020205020404" pitchFamily="49" charset="0"/>
              <a:buChar char="o"/>
            </a:pPr>
            <a:r>
              <a:rPr lang="en-US" dirty="0"/>
              <a:t> RHDV2 has been confirmed in multiple states</a:t>
            </a:r>
          </a:p>
          <a:p>
            <a:pPr>
              <a:buFont typeface="Arial" panose="020B0604020202020204" pitchFamily="34" charset="0"/>
              <a:buChar char="•"/>
            </a:pPr>
            <a:r>
              <a:rPr lang="en-US" dirty="0"/>
              <a:t> </a:t>
            </a:r>
            <a:r>
              <a:rPr lang="en-US" b="1" dirty="0"/>
              <a:t>Colorado</a:t>
            </a:r>
            <a:r>
              <a:rPr lang="en-US" dirty="0"/>
              <a:t> (April 2020)</a:t>
            </a:r>
          </a:p>
          <a:p>
            <a:pPr lvl="1">
              <a:buFont typeface="Courier New" panose="02070309020205020404" pitchFamily="49" charset="0"/>
              <a:buChar char="o"/>
            </a:pPr>
            <a:r>
              <a:rPr lang="en-US" dirty="0"/>
              <a:t> RHDV2 has been confirmed in Costilla County </a:t>
            </a:r>
          </a:p>
          <a:p>
            <a:pPr marL="91440" lvl="1" indent="-91440">
              <a:spcBef>
                <a:spcPts val="1200"/>
              </a:spcBef>
              <a:spcAft>
                <a:spcPts val="200"/>
              </a:spcAft>
              <a:buSzPct val="100000"/>
              <a:buFont typeface="Arial" panose="020B0604020202020204" pitchFamily="34" charset="0"/>
              <a:buChar char="•"/>
            </a:pPr>
            <a:r>
              <a:rPr lang="en-US" sz="2200" b="1" dirty="0"/>
              <a:t> Nevada (May 2020)</a:t>
            </a:r>
          </a:p>
          <a:p>
            <a:pPr lvl="1">
              <a:buFont typeface="Courier New" panose="02070309020205020404" pitchFamily="49" charset="0"/>
              <a:buChar char="o"/>
            </a:pPr>
            <a:r>
              <a:rPr lang="en-US" dirty="0"/>
              <a:t> RHDV2 has been confirmed in Las Vegas in domestic rabbits</a:t>
            </a:r>
          </a:p>
          <a:p>
            <a:pPr lvl="1">
              <a:buFont typeface="Courier New" panose="02070309020205020404" pitchFamily="49" charset="0"/>
              <a:buChar char="o"/>
            </a:pPr>
            <a:endParaRPr lang="en-US" dirty="0"/>
          </a:p>
        </p:txBody>
      </p:sp>
      <p:sp>
        <p:nvSpPr>
          <p:cNvPr id="6" name="TextBox 5">
            <a:extLst>
              <a:ext uri="{FF2B5EF4-FFF2-40B4-BE49-F238E27FC236}">
                <a16:creationId xmlns:a16="http://schemas.microsoft.com/office/drawing/2014/main" id="{240AC85C-4BBC-4548-9427-00F0939B725C}"/>
              </a:ext>
            </a:extLst>
          </p:cNvPr>
          <p:cNvSpPr txBox="1"/>
          <p:nvPr/>
        </p:nvSpPr>
        <p:spPr>
          <a:xfrm>
            <a:off x="861374" y="6088780"/>
            <a:ext cx="10462792" cy="646331"/>
          </a:xfrm>
          <a:prstGeom prst="rect">
            <a:avLst/>
          </a:prstGeom>
          <a:noFill/>
        </p:spPr>
        <p:txBody>
          <a:bodyPr wrap="square" rtlCol="0">
            <a:spAutoFit/>
          </a:bodyPr>
          <a:lstStyle/>
          <a:p>
            <a:r>
              <a:rPr lang="en-US" b="1" dirty="0"/>
              <a:t>Reduce travel to known areas where RHD is present, and take precautions if you must travel to those areas.</a:t>
            </a:r>
          </a:p>
          <a:p>
            <a:endParaRPr lang="en-US" dirty="0"/>
          </a:p>
        </p:txBody>
      </p:sp>
      <p:sp>
        <p:nvSpPr>
          <p:cNvPr id="7" name="TextBox 6">
            <a:extLst>
              <a:ext uri="{FF2B5EF4-FFF2-40B4-BE49-F238E27FC236}">
                <a16:creationId xmlns:a16="http://schemas.microsoft.com/office/drawing/2014/main" id="{276D6B9A-6578-4291-846D-5E29930B9C48}"/>
              </a:ext>
            </a:extLst>
          </p:cNvPr>
          <p:cNvSpPr txBox="1"/>
          <p:nvPr/>
        </p:nvSpPr>
        <p:spPr>
          <a:xfrm>
            <a:off x="861374" y="1761666"/>
            <a:ext cx="8166879" cy="738664"/>
          </a:xfrm>
          <a:prstGeom prst="rect">
            <a:avLst/>
          </a:prstGeom>
          <a:noFill/>
        </p:spPr>
        <p:txBody>
          <a:bodyPr wrap="square" rtlCol="0">
            <a:spAutoFit/>
          </a:bodyPr>
          <a:lstStyle/>
          <a:p>
            <a:r>
              <a:rPr lang="en-US" sz="2400" b="1" dirty="0"/>
              <a:t>Areas where RHDV2 cases have been confirmed recently:</a:t>
            </a:r>
          </a:p>
          <a:p>
            <a:endParaRPr lang="en-US" dirty="0"/>
          </a:p>
        </p:txBody>
      </p:sp>
    </p:spTree>
    <p:extLst>
      <p:ext uri="{BB962C8B-B14F-4D97-AF65-F5344CB8AC3E}">
        <p14:creationId xmlns:p14="http://schemas.microsoft.com/office/powerpoint/2010/main" val="314115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885825" y="760426"/>
            <a:ext cx="9720072" cy="1079390"/>
          </a:xfrm>
        </p:spPr>
        <p:txBody>
          <a:bodyPr/>
          <a:lstStyle/>
          <a:p>
            <a:r>
              <a:rPr lang="en-US" dirty="0">
                <a:solidFill>
                  <a:schemeClr val="accent1"/>
                </a:solidFill>
              </a:rPr>
              <a:t>Could it be RHD? What do I do?</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885825" y="1839816"/>
            <a:ext cx="10925175" cy="4669575"/>
          </a:xfrm>
        </p:spPr>
        <p:txBody>
          <a:bodyPr>
            <a:normAutofit fontScale="92500"/>
          </a:bodyPr>
          <a:lstStyle/>
          <a:p>
            <a:pPr marL="0" indent="0">
              <a:buNone/>
            </a:pPr>
            <a:r>
              <a:rPr lang="en-US" sz="2600" b="1" dirty="0"/>
              <a:t>What to do if RHDV1/RHDV2 is Suspected</a:t>
            </a:r>
            <a:endParaRPr lang="en-US" sz="2600" dirty="0"/>
          </a:p>
          <a:p>
            <a:pPr>
              <a:buFont typeface="Arial" panose="020B0604020202020204" pitchFamily="34" charset="0"/>
              <a:buChar char="•"/>
            </a:pPr>
            <a:r>
              <a:rPr lang="en-US" dirty="0"/>
              <a:t> Report unexplained and suspicious rabbit deaths, especially when they occur in clusters of several rabbits dying in a short period of time, to the State Veterinarian (see below). </a:t>
            </a:r>
          </a:p>
          <a:p>
            <a:pPr lvl="1">
              <a:buFont typeface="Courier New" panose="02070309020205020404" pitchFamily="49" charset="0"/>
              <a:buChar char="o"/>
            </a:pPr>
            <a:r>
              <a:rPr lang="en-US" dirty="0"/>
              <a:t> If the rabbit deaths follow the pattern for RHDV1 or RHDV2, the State Veterinarian will provide testing more effectively and much less expensively than a regular veterinarian’s office.</a:t>
            </a:r>
          </a:p>
          <a:p>
            <a:pPr lvl="1">
              <a:buFont typeface="Courier New" panose="02070309020205020404" pitchFamily="49" charset="0"/>
              <a:buChar char="o"/>
            </a:pPr>
            <a:r>
              <a:rPr lang="en-US" dirty="0"/>
              <a:t> Do not touch wild rabbits that are sick or dead; note the location (geo-coordinates are best) and contact the State Vet.</a:t>
            </a:r>
          </a:p>
          <a:p>
            <a:pPr>
              <a:buFont typeface="Arial" panose="020B0604020202020204" pitchFamily="34" charset="0"/>
              <a:buChar char="•"/>
            </a:pPr>
            <a:r>
              <a:rPr lang="en-US" dirty="0"/>
              <a:t> The following slide details how to wrap and store a carcass for analysis. </a:t>
            </a:r>
          </a:p>
          <a:p>
            <a:pPr>
              <a:buFont typeface="Arial" panose="020B0604020202020204" pitchFamily="34" charset="0"/>
              <a:buChar char="•"/>
            </a:pPr>
            <a:r>
              <a:rPr lang="en-US" dirty="0"/>
              <a:t> Reporting a suspected disease may be embarrassing, but it does not mean that you were careless or that your rabbitry is not kept clean. </a:t>
            </a:r>
          </a:p>
          <a:p>
            <a:pPr>
              <a:buFont typeface="Arial" panose="020B0604020202020204" pitchFamily="34" charset="0"/>
              <a:buChar char="•"/>
            </a:pPr>
            <a:r>
              <a:rPr lang="en-US" dirty="0"/>
              <a:t> It is of vital importance that reporting take place to ensure an incident does not become a widespread outbreak, with additional lives lost. </a:t>
            </a:r>
          </a:p>
          <a:p>
            <a:pPr lvl="1">
              <a:buFont typeface="Courier New" panose="02070309020205020404" pitchFamily="49" charset="0"/>
              <a:buChar char="o"/>
            </a:pPr>
            <a:r>
              <a:rPr lang="en-US" dirty="0"/>
              <a:t> In some countries, this disease is endemic; reporting incidents will help keep our country from becoming endemic.</a:t>
            </a:r>
            <a:endParaRPr lang="en-US" sz="600" dirty="0"/>
          </a:p>
          <a:p>
            <a:pPr marL="0" indent="0">
              <a:buNone/>
            </a:pPr>
            <a:r>
              <a:rPr lang="en-US" dirty="0">
                <a:solidFill>
                  <a:srgbClr val="FF0000"/>
                </a:solidFill>
              </a:rPr>
              <a:t>Arizona State Veterinarian: </a:t>
            </a:r>
            <a:r>
              <a:rPr lang="en-US" dirty="0"/>
              <a:t>Dr. Peter </a:t>
            </a:r>
            <a:r>
              <a:rPr lang="en-US" dirty="0" err="1"/>
              <a:t>Mundschenk</a:t>
            </a:r>
            <a:r>
              <a:rPr lang="en-US" dirty="0"/>
              <a:t>, email: </a:t>
            </a:r>
            <a:r>
              <a:rPr lang="en-US" dirty="0">
                <a:hlinkClick r:id="rId2"/>
              </a:rPr>
              <a:t>pmundschenk@azda.gov</a:t>
            </a:r>
            <a:r>
              <a:rPr lang="en-US" dirty="0"/>
              <a:t>, Phone: (602) 542-4293</a:t>
            </a:r>
          </a:p>
        </p:txBody>
      </p:sp>
      <p:sp>
        <p:nvSpPr>
          <p:cNvPr id="4" name="Slide Number Placeholder 3">
            <a:extLst>
              <a:ext uri="{FF2B5EF4-FFF2-40B4-BE49-F238E27FC236}">
                <a16:creationId xmlns:a16="http://schemas.microsoft.com/office/drawing/2014/main" id="{71913AA5-5F41-457F-8B73-8988CD4D0AD5}"/>
              </a:ext>
            </a:extLst>
          </p:cNvPr>
          <p:cNvSpPr>
            <a:spLocks noGrp="1"/>
          </p:cNvSpPr>
          <p:nvPr>
            <p:ph type="sldNum" sz="quarter" idx="12"/>
          </p:nvPr>
        </p:nvSpPr>
        <p:spPr/>
        <p:txBody>
          <a:bodyPr/>
          <a:lstStyle/>
          <a:p>
            <a:fld id="{4FAB73BC-B049-4115-A692-8D63A059BFB8}" type="slidenum">
              <a:rPr lang="en-US" smtClean="0"/>
              <a:t>16</a:t>
            </a:fld>
            <a:endParaRPr lang="en-US" dirty="0"/>
          </a:p>
        </p:txBody>
      </p:sp>
    </p:spTree>
    <p:extLst>
      <p:ext uri="{BB962C8B-B14F-4D97-AF65-F5344CB8AC3E}">
        <p14:creationId xmlns:p14="http://schemas.microsoft.com/office/powerpoint/2010/main" val="830510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1024127" y="749410"/>
            <a:ext cx="10674813" cy="1079390"/>
          </a:xfrm>
        </p:spPr>
        <p:txBody>
          <a:bodyPr>
            <a:normAutofit fontScale="90000"/>
          </a:bodyPr>
          <a:lstStyle/>
          <a:p>
            <a:r>
              <a:rPr lang="en-US" dirty="0">
                <a:solidFill>
                  <a:schemeClr val="accent1"/>
                </a:solidFill>
              </a:rPr>
              <a:t>How Do I Bag a carcass or Contaminated Material?</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712695" y="1740665"/>
            <a:ext cx="11098306" cy="4768727"/>
          </a:xfrm>
        </p:spPr>
        <p:txBody>
          <a:bodyPr>
            <a:normAutofit fontScale="92500"/>
          </a:bodyPr>
          <a:lstStyle/>
          <a:p>
            <a:pPr marL="0" indent="0">
              <a:buNone/>
            </a:pPr>
            <a:r>
              <a:rPr lang="en-US" b="1" dirty="0"/>
              <a:t>These instructions from Pamela Alley, Director of the Rabbit Industry Council, will enable you to bag items without spreading contamination:</a:t>
            </a:r>
            <a:endParaRPr lang="en-US" dirty="0"/>
          </a:p>
          <a:p>
            <a:pPr>
              <a:buFont typeface="Arial" panose="020B0604020202020204" pitchFamily="34" charset="0"/>
              <a:buChar char="•"/>
            </a:pPr>
            <a:r>
              <a:rPr lang="en-US" dirty="0"/>
              <a:t> You will need two or three bags and two pairs of latex or nitrile gloves. Put on both pairs of gloves.</a:t>
            </a:r>
          </a:p>
          <a:p>
            <a:pPr lvl="1">
              <a:buFont typeface="Courier New" panose="02070309020205020404" pitchFamily="49" charset="0"/>
              <a:buChar char="o"/>
            </a:pPr>
            <a:r>
              <a:rPr lang="en-US" dirty="0"/>
              <a:t> Turn the first bag partially or even completely inside out, grasp the animal THROUGH the barrier of the bag, and lift high enough so the rest of the bag will not touch the ground if possible. (Like grabbing a pillow through the end of a pillowcase.)</a:t>
            </a:r>
          </a:p>
          <a:p>
            <a:pPr lvl="1">
              <a:buFont typeface="Courier New" panose="02070309020205020404" pitchFamily="49" charset="0"/>
              <a:buChar char="o"/>
            </a:pPr>
            <a:r>
              <a:rPr lang="en-US" dirty="0"/>
              <a:t> DO NOT let the outside of the bag touch the ground or the animal AT ALL; you want all the contamination on the inner side, and preferably toward the bottom of the bag. </a:t>
            </a:r>
          </a:p>
          <a:p>
            <a:pPr lvl="1">
              <a:buFont typeface="Courier New" panose="02070309020205020404" pitchFamily="49" charset="0"/>
              <a:buChar char="o"/>
            </a:pPr>
            <a:r>
              <a:rPr lang="en-US" dirty="0"/>
              <a:t> Wrap bag around, contaminated side in with the animal, and close tightly without it touching the ground or anything else. </a:t>
            </a:r>
          </a:p>
          <a:p>
            <a:pPr lvl="1">
              <a:buFont typeface="Courier New" panose="02070309020205020404" pitchFamily="49" charset="0"/>
              <a:buChar char="o"/>
            </a:pPr>
            <a:r>
              <a:rPr lang="en-US" dirty="0"/>
              <a:t> Bleach or </a:t>
            </a:r>
            <a:r>
              <a:rPr lang="en-US" dirty="0" err="1"/>
              <a:t>Virkon</a:t>
            </a:r>
            <a:r>
              <a:rPr lang="en-US" dirty="0"/>
              <a:t> the outside of the first bag thoroughly (wet contact for </a:t>
            </a:r>
            <a:r>
              <a:rPr lang="en-US" dirty="0">
                <a:solidFill>
                  <a:srgbClr val="FF0000"/>
                </a:solidFill>
              </a:rPr>
              <a:t>ten minutes</a:t>
            </a:r>
            <a:r>
              <a:rPr lang="en-US" dirty="0"/>
              <a:t>), then invert the second bag, grasp the closure of the first bag and wrap the second bag around the first and close tightly. Disinfect again. </a:t>
            </a:r>
          </a:p>
          <a:p>
            <a:pPr lvl="1">
              <a:buFont typeface="Courier New" panose="02070309020205020404" pitchFamily="49" charset="0"/>
              <a:buChar char="o"/>
            </a:pPr>
            <a:r>
              <a:rPr lang="en-US" dirty="0"/>
              <a:t> The first pair of gloves gets disinfected right along with the outside of the first bag, then you take them off and place them into the depths of the second bag. </a:t>
            </a:r>
          </a:p>
          <a:p>
            <a:pPr lvl="1">
              <a:buFont typeface="Courier New" panose="02070309020205020404" pitchFamily="49" charset="0"/>
              <a:buChar char="o"/>
            </a:pPr>
            <a:r>
              <a:rPr lang="en-US" dirty="0"/>
              <a:t> Use the second bag as described, then disinfect the second glove layer, then finish bagging, disinfect gloves along with the second bag, and either bag in a sealed baggie or add another bag around it all and include your disinfected gloves.</a:t>
            </a:r>
          </a:p>
          <a:p>
            <a:pPr lvl="1">
              <a:buFont typeface="Courier New" panose="02070309020205020404" pitchFamily="49" charset="0"/>
              <a:buChar char="o"/>
            </a:pPr>
            <a:r>
              <a:rPr lang="en-US" dirty="0"/>
              <a:t> Disinfect your hands and anything else the bags touched, let the outer bag dry after its disinfection time.</a:t>
            </a:r>
          </a:p>
          <a:p>
            <a:pPr lvl="1">
              <a:buFont typeface="Courier New" panose="02070309020205020404" pitchFamily="49" charset="0"/>
              <a:buChar char="o"/>
            </a:pPr>
            <a:r>
              <a:rPr lang="en-US" dirty="0"/>
              <a:t> Store or dispose of carcass or material as instructed (storage is usually in a refrigerator, not a freezer).</a:t>
            </a:r>
          </a:p>
        </p:txBody>
      </p:sp>
      <p:sp>
        <p:nvSpPr>
          <p:cNvPr id="4" name="Slide Number Placeholder 3">
            <a:extLst>
              <a:ext uri="{FF2B5EF4-FFF2-40B4-BE49-F238E27FC236}">
                <a16:creationId xmlns:a16="http://schemas.microsoft.com/office/drawing/2014/main" id="{71913AA5-5F41-457F-8B73-8988CD4D0AD5}"/>
              </a:ext>
            </a:extLst>
          </p:cNvPr>
          <p:cNvSpPr>
            <a:spLocks noGrp="1"/>
          </p:cNvSpPr>
          <p:nvPr>
            <p:ph type="sldNum" sz="quarter" idx="12"/>
          </p:nvPr>
        </p:nvSpPr>
        <p:spPr/>
        <p:txBody>
          <a:bodyPr/>
          <a:lstStyle/>
          <a:p>
            <a:fld id="{4FAB73BC-B049-4115-A692-8D63A059BFB8}" type="slidenum">
              <a:rPr lang="en-US" smtClean="0"/>
              <a:t>17</a:t>
            </a:fld>
            <a:endParaRPr lang="en-US" dirty="0"/>
          </a:p>
        </p:txBody>
      </p:sp>
    </p:spTree>
    <p:extLst>
      <p:ext uri="{BB962C8B-B14F-4D97-AF65-F5344CB8AC3E}">
        <p14:creationId xmlns:p14="http://schemas.microsoft.com/office/powerpoint/2010/main" val="2088788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964788" y="1481669"/>
            <a:ext cx="3391900" cy="3657601"/>
          </a:xfrm>
        </p:spPr>
        <p:txBody>
          <a:bodyPr>
            <a:normAutofit/>
          </a:bodyPr>
          <a:lstStyle/>
          <a:p>
            <a:pPr algn="r"/>
            <a:r>
              <a:rPr lang="en-US" dirty="0"/>
              <a:t>Rabbit Biosecurity for RHD – Examples and Scenarios</a:t>
            </a:r>
          </a:p>
        </p:txBody>
      </p:sp>
      <p:cxnSp>
        <p:nvCxnSpPr>
          <p:cNvPr id="17" name="Straight Connector 16">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4999330" y="804333"/>
            <a:ext cx="6947828" cy="5249334"/>
          </a:xfrm>
        </p:spPr>
        <p:txBody>
          <a:bodyPr anchor="ctr">
            <a:normAutofit/>
          </a:bodyPr>
          <a:lstStyle/>
          <a:p>
            <a:pPr marL="0" indent="0">
              <a:buNone/>
            </a:pPr>
            <a:r>
              <a:rPr lang="en-US" sz="2400" b="1" dirty="0"/>
              <a:t>The following slides contain examples of biosecurity required by RHD and scenarios related to biosecurity. </a:t>
            </a:r>
          </a:p>
          <a:p>
            <a:pPr>
              <a:buFont typeface="Arial" panose="020B0604020202020204" pitchFamily="34" charset="0"/>
              <a:buChar char="•"/>
            </a:pPr>
            <a:r>
              <a:rPr lang="en-US" sz="2400" dirty="0"/>
              <a:t> Remember, RHD requires more biosecurity than many other viruses.</a:t>
            </a:r>
          </a:p>
          <a:p>
            <a:pPr>
              <a:buFont typeface="Arial" panose="020B0604020202020204" pitchFamily="34" charset="0"/>
              <a:buChar char="•"/>
            </a:pPr>
            <a:r>
              <a:rPr lang="en-US" sz="2400" dirty="0"/>
              <a:t> Read the scenarios and think about what you would do before reading the responses.</a:t>
            </a:r>
          </a:p>
          <a:p>
            <a:pPr>
              <a:buFont typeface="Arial" panose="020B0604020202020204" pitchFamily="34" charset="0"/>
              <a:buChar char="•"/>
            </a:pPr>
            <a:r>
              <a:rPr lang="en-US" sz="2400" dirty="0"/>
              <a:t> Responses are not all-inclusive – depending on your rabbit set-up, you may need to take different or additional steps.</a:t>
            </a:r>
          </a:p>
        </p:txBody>
      </p:sp>
      <p:sp>
        <p:nvSpPr>
          <p:cNvPr id="4" name="Slide Number Placeholder 3">
            <a:extLst>
              <a:ext uri="{FF2B5EF4-FFF2-40B4-BE49-F238E27FC236}">
                <a16:creationId xmlns:a16="http://schemas.microsoft.com/office/drawing/2014/main" id="{D2E03AB6-D387-46EC-A82A-97D3888645CE}"/>
              </a:ext>
            </a:extLst>
          </p:cNvPr>
          <p:cNvSpPr>
            <a:spLocks noGrp="1"/>
          </p:cNvSpPr>
          <p:nvPr>
            <p:ph type="sldNum" sz="quarter" idx="12"/>
          </p:nvPr>
        </p:nvSpPr>
        <p:spPr>
          <a:xfrm>
            <a:off x="10837333" y="6470704"/>
            <a:ext cx="973667" cy="27432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fld id="{4FAB73BC-B049-4115-A692-8D63A059BFB8}" type="slidenum">
              <a:rPr kumimoji="0" lang="en-US" sz="1000" b="0" i="0" u="none" strike="noStrike" kern="1200" cap="none" spc="0" normalizeH="0" baseline="0" noProof="0" smtClean="0">
                <a:ln>
                  <a:noFill/>
                </a:ln>
                <a:solidFill>
                  <a:prstClr val="black">
                    <a:lumMod val="95000"/>
                    <a:lumOff val="5000"/>
                  </a:prst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600"/>
                </a:spcAft>
                <a:buClrTx/>
                <a:buSzTx/>
                <a:buFontTx/>
                <a:buNone/>
                <a:tabLst/>
                <a:defRPr/>
              </a:pPr>
              <a:t>18</a:t>
            </a:fld>
            <a:endParaRPr kumimoji="0" lang="en-US" sz="1000" b="0" i="0" u="none" strike="noStrike" kern="1200" cap="none" spc="0" normalizeH="0" baseline="0" noProof="0">
              <a:ln>
                <a:noFill/>
              </a:ln>
              <a:solidFill>
                <a:prstClr val="black">
                  <a:lumMod val="95000"/>
                  <a:lumOff val="5000"/>
                </a:prst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2640235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475F5-A88E-48DF-8EA1-850BE87525F6}"/>
              </a:ext>
            </a:extLst>
          </p:cNvPr>
          <p:cNvSpPr>
            <a:spLocks noGrp="1"/>
          </p:cNvSpPr>
          <p:nvPr>
            <p:ph type="title"/>
          </p:nvPr>
        </p:nvSpPr>
        <p:spPr/>
        <p:txBody>
          <a:bodyPr/>
          <a:lstStyle/>
          <a:p>
            <a:r>
              <a:rPr lang="en-US" dirty="0">
                <a:solidFill>
                  <a:schemeClr val="accent1"/>
                </a:solidFill>
              </a:rPr>
              <a:t>Biosecurity – Examples</a:t>
            </a:r>
          </a:p>
        </p:txBody>
      </p:sp>
      <p:sp>
        <p:nvSpPr>
          <p:cNvPr id="3" name="Content Placeholder 2">
            <a:extLst>
              <a:ext uri="{FF2B5EF4-FFF2-40B4-BE49-F238E27FC236}">
                <a16:creationId xmlns:a16="http://schemas.microsoft.com/office/drawing/2014/main" id="{8541E593-1B34-4E58-8EC4-9AB993C0FCAF}"/>
              </a:ext>
            </a:extLst>
          </p:cNvPr>
          <p:cNvSpPr>
            <a:spLocks noGrp="1"/>
          </p:cNvSpPr>
          <p:nvPr>
            <p:ph idx="1"/>
          </p:nvPr>
        </p:nvSpPr>
        <p:spPr/>
        <p:txBody>
          <a:bodyPr>
            <a:normAutofit fontScale="92500" lnSpcReduction="10000"/>
          </a:bodyPr>
          <a:lstStyle/>
          <a:p>
            <a:pPr marL="0" indent="0">
              <a:buNone/>
            </a:pPr>
            <a:r>
              <a:rPr lang="en-US" sz="2800" b="1" dirty="0"/>
              <a:t>Examples of biosecurity include:</a:t>
            </a:r>
          </a:p>
          <a:p>
            <a:pPr lvl="0">
              <a:buFont typeface="Arial" panose="020B0604020202020204" pitchFamily="34" charset="0"/>
              <a:buChar char="•"/>
            </a:pPr>
            <a:r>
              <a:rPr lang="en-US" dirty="0"/>
              <a:t> Inspecting animals at a fair’s registration table before allowing them to be shown</a:t>
            </a:r>
          </a:p>
          <a:p>
            <a:pPr>
              <a:buFont typeface="Arial" panose="020B0604020202020204" pitchFamily="34" charset="0"/>
              <a:buChar char="•"/>
            </a:pPr>
            <a:r>
              <a:rPr lang="en-US" dirty="0"/>
              <a:t> Quarantine of new animals that were purchased, or animals returning from a show</a:t>
            </a:r>
          </a:p>
          <a:p>
            <a:pPr>
              <a:buFont typeface="Arial" panose="020B0604020202020204" pitchFamily="34" charset="0"/>
              <a:buChar char="•"/>
            </a:pPr>
            <a:r>
              <a:rPr lang="en-US" dirty="0"/>
              <a:t> Soaking shoe soles in a Clorox solution for 10 minutes (9 parts water, 1 part Clorox)</a:t>
            </a:r>
          </a:p>
          <a:p>
            <a:pPr>
              <a:buFont typeface="Arial" panose="020B0604020202020204" pitchFamily="34" charset="0"/>
              <a:buChar char="•"/>
            </a:pPr>
            <a:r>
              <a:rPr lang="en-US" dirty="0"/>
              <a:t> Washing “rabbit” clothes twice in hot water immediately after handling rabbits, and drying in a hot clothes dryer</a:t>
            </a:r>
          </a:p>
          <a:p>
            <a:pPr>
              <a:buFont typeface="Arial" panose="020B0604020202020204" pitchFamily="34" charset="0"/>
              <a:buChar char="•"/>
            </a:pPr>
            <a:r>
              <a:rPr lang="en-US" dirty="0"/>
              <a:t> Installing fine-mesh screens in rabbitry windows, doorway, and any other openings</a:t>
            </a:r>
          </a:p>
          <a:p>
            <a:pPr>
              <a:buFont typeface="Arial" panose="020B0604020202020204" pitchFamily="34" charset="0"/>
              <a:buChar char="•"/>
            </a:pPr>
            <a:r>
              <a:rPr lang="en-US" dirty="0"/>
              <a:t> Using hand sanitizer before and after petting someone else’s rabbit</a:t>
            </a:r>
          </a:p>
          <a:p>
            <a:pPr>
              <a:buFont typeface="Arial" panose="020B0604020202020204" pitchFamily="34" charset="0"/>
              <a:buChar char="•"/>
            </a:pPr>
            <a:r>
              <a:rPr lang="en-US" dirty="0"/>
              <a:t> Moving rabbits away from ground/outdoor living spaces so feral and native rabbits, birds/bird droppings, flying and biting insects cannot come in contact with them</a:t>
            </a:r>
          </a:p>
        </p:txBody>
      </p:sp>
      <p:sp>
        <p:nvSpPr>
          <p:cNvPr id="4" name="Slide Number Placeholder 3">
            <a:extLst>
              <a:ext uri="{FF2B5EF4-FFF2-40B4-BE49-F238E27FC236}">
                <a16:creationId xmlns:a16="http://schemas.microsoft.com/office/drawing/2014/main" id="{0A9FCABC-D993-4919-8D61-6BF6B63FE287}"/>
              </a:ext>
            </a:extLst>
          </p:cNvPr>
          <p:cNvSpPr>
            <a:spLocks noGrp="1"/>
          </p:cNvSpPr>
          <p:nvPr>
            <p:ph type="sldNum" sz="quarter" idx="12"/>
          </p:nvPr>
        </p:nvSpPr>
        <p:spPr/>
        <p:txBody>
          <a:bodyPr/>
          <a:lstStyle/>
          <a:p>
            <a:fld id="{4FAB73BC-B049-4115-A692-8D63A059BFB8}" type="slidenum">
              <a:rPr lang="en-US" smtClean="0"/>
              <a:t>19</a:t>
            </a:fld>
            <a:endParaRPr lang="en-US" dirty="0"/>
          </a:p>
        </p:txBody>
      </p:sp>
    </p:spTree>
    <p:extLst>
      <p:ext uri="{BB962C8B-B14F-4D97-AF65-F5344CB8AC3E}">
        <p14:creationId xmlns:p14="http://schemas.microsoft.com/office/powerpoint/2010/main" val="883241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B5D55E-EADD-41FE-8659-2FC5C1EAE61E}"/>
              </a:ext>
            </a:extLst>
          </p:cNvPr>
          <p:cNvSpPr>
            <a:spLocks noGrp="1"/>
          </p:cNvSpPr>
          <p:nvPr>
            <p:ph type="title"/>
          </p:nvPr>
        </p:nvSpPr>
        <p:spPr>
          <a:xfrm>
            <a:off x="964788" y="804333"/>
            <a:ext cx="3391900" cy="5249334"/>
          </a:xfrm>
        </p:spPr>
        <p:txBody>
          <a:bodyPr>
            <a:normAutofit/>
          </a:bodyPr>
          <a:lstStyle/>
          <a:p>
            <a:pPr algn="r"/>
            <a:r>
              <a:rPr lang="en-US" dirty="0"/>
              <a:t>Rabbit Biosecurity &amp; RHD  Information – Outline</a:t>
            </a:r>
          </a:p>
        </p:txBody>
      </p:sp>
      <p:cxnSp>
        <p:nvCxnSpPr>
          <p:cNvPr id="17" name="Straight Connector 16">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6C5D76F-ACD0-4715-A038-151430BA1363}"/>
              </a:ext>
            </a:extLst>
          </p:cNvPr>
          <p:cNvSpPr>
            <a:spLocks noGrp="1"/>
          </p:cNvSpPr>
          <p:nvPr>
            <p:ph idx="1"/>
          </p:nvPr>
        </p:nvSpPr>
        <p:spPr>
          <a:xfrm>
            <a:off x="4999330" y="804333"/>
            <a:ext cx="6257721" cy="5249334"/>
          </a:xfrm>
        </p:spPr>
        <p:txBody>
          <a:bodyPr anchor="ctr">
            <a:normAutofit fontScale="92500" lnSpcReduction="20000"/>
          </a:bodyPr>
          <a:lstStyle/>
          <a:p>
            <a:pPr marL="0" indent="0">
              <a:buNone/>
            </a:pPr>
            <a:r>
              <a:rPr lang="en-US" b="1" dirty="0"/>
              <a:t>Here is what this presentation covers:</a:t>
            </a:r>
          </a:p>
          <a:p>
            <a:pPr>
              <a:buFont typeface="Arial" panose="020B0604020202020204" pitchFamily="34" charset="0"/>
              <a:buChar char="•"/>
            </a:pPr>
            <a:r>
              <a:rPr lang="en-US" dirty="0"/>
              <a:t> Definitions of Biological Threat and Biosecurity</a:t>
            </a:r>
          </a:p>
          <a:p>
            <a:pPr>
              <a:buFont typeface="Arial" panose="020B0604020202020204" pitchFamily="34" charset="0"/>
              <a:buChar char="•"/>
            </a:pPr>
            <a:r>
              <a:rPr lang="en-US" dirty="0"/>
              <a:t> Information about Biosecurity and Quarantine</a:t>
            </a:r>
          </a:p>
          <a:p>
            <a:pPr>
              <a:buFont typeface="Arial" panose="020B0604020202020204" pitchFamily="34" charset="0"/>
              <a:buChar char="•"/>
            </a:pPr>
            <a:r>
              <a:rPr lang="en-US" dirty="0"/>
              <a:t> Information about Rabbit Hemorrhagic Disease (RHD) and variants RHDV1, RHDV2</a:t>
            </a:r>
          </a:p>
          <a:p>
            <a:pPr lvl="1">
              <a:buFont typeface="Courier New" panose="02070309020205020404" pitchFamily="49" charset="0"/>
              <a:buChar char="o"/>
            </a:pPr>
            <a:r>
              <a:rPr lang="en-US" dirty="0"/>
              <a:t> What it is and What it Does</a:t>
            </a:r>
          </a:p>
          <a:p>
            <a:pPr lvl="1">
              <a:buFont typeface="Courier New" panose="02070309020205020404" pitchFamily="49" charset="0"/>
              <a:buChar char="o"/>
            </a:pPr>
            <a:r>
              <a:rPr lang="en-US" dirty="0"/>
              <a:t> Disinfection Options for RHD</a:t>
            </a:r>
          </a:p>
          <a:p>
            <a:pPr lvl="1">
              <a:buFont typeface="Courier New" panose="02070309020205020404" pitchFamily="49" charset="0"/>
              <a:buChar char="o"/>
            </a:pPr>
            <a:r>
              <a:rPr lang="en-US" dirty="0"/>
              <a:t> How RHD is Spread</a:t>
            </a:r>
          </a:p>
          <a:p>
            <a:pPr lvl="1">
              <a:buFont typeface="Courier New" panose="02070309020205020404" pitchFamily="49" charset="0"/>
              <a:buChar char="o"/>
            </a:pPr>
            <a:r>
              <a:rPr lang="en-US" dirty="0"/>
              <a:t> Protection Against RHD</a:t>
            </a:r>
          </a:p>
          <a:p>
            <a:pPr lvl="1">
              <a:buFont typeface="Courier New" panose="02070309020205020404" pitchFamily="49" charset="0"/>
              <a:buChar char="o"/>
            </a:pPr>
            <a:r>
              <a:rPr lang="en-US" dirty="0"/>
              <a:t> Known Areas of RHD Infection in the U.S.A.</a:t>
            </a:r>
          </a:p>
          <a:p>
            <a:pPr lvl="1">
              <a:buFont typeface="Courier New" panose="02070309020205020404" pitchFamily="49" charset="0"/>
              <a:buChar char="o"/>
            </a:pPr>
            <a:r>
              <a:rPr lang="en-US" dirty="0"/>
              <a:t> What to do if you Suspect an Infection</a:t>
            </a:r>
          </a:p>
          <a:p>
            <a:pPr lvl="1">
              <a:buFont typeface="Courier New" panose="02070309020205020404" pitchFamily="49" charset="0"/>
              <a:buChar char="o"/>
            </a:pPr>
            <a:r>
              <a:rPr lang="en-US" dirty="0"/>
              <a:t> How to Bag a Carcass or Contaminated Material</a:t>
            </a:r>
          </a:p>
          <a:p>
            <a:pPr>
              <a:buFont typeface="Arial" panose="020B0604020202020204" pitchFamily="34" charset="0"/>
              <a:buChar char="•"/>
            </a:pPr>
            <a:r>
              <a:rPr lang="en-US" dirty="0"/>
              <a:t> Examples and Scenarios – What Should you do?</a:t>
            </a:r>
          </a:p>
          <a:p>
            <a:pPr>
              <a:buFont typeface="Arial" panose="020B0604020202020204" pitchFamily="34" charset="0"/>
              <a:buChar char="•"/>
            </a:pPr>
            <a:r>
              <a:rPr lang="en-US" dirty="0"/>
              <a:t> How Can I Help Save Rabbits</a:t>
            </a:r>
          </a:p>
          <a:p>
            <a:pPr>
              <a:buFont typeface="Arial" panose="020B0604020202020204" pitchFamily="34" charset="0"/>
              <a:buChar char="•"/>
            </a:pPr>
            <a:r>
              <a:rPr lang="en-US" dirty="0"/>
              <a:t> Summary</a:t>
            </a:r>
          </a:p>
          <a:p>
            <a:pPr>
              <a:buFont typeface="Arial" panose="020B0604020202020204" pitchFamily="34" charset="0"/>
              <a:buChar char="•"/>
            </a:pPr>
            <a:r>
              <a:rPr lang="en-US" dirty="0"/>
              <a:t> Additional Sites/Resources/References</a:t>
            </a:r>
          </a:p>
        </p:txBody>
      </p:sp>
      <p:sp>
        <p:nvSpPr>
          <p:cNvPr id="4" name="Slide Number Placeholder 3">
            <a:extLst>
              <a:ext uri="{FF2B5EF4-FFF2-40B4-BE49-F238E27FC236}">
                <a16:creationId xmlns:a16="http://schemas.microsoft.com/office/drawing/2014/main" id="{553652F6-DB54-4288-A850-86756150E462}"/>
              </a:ext>
            </a:extLst>
          </p:cNvPr>
          <p:cNvSpPr>
            <a:spLocks noGrp="1"/>
          </p:cNvSpPr>
          <p:nvPr>
            <p:ph type="sldNum" sz="quarter" idx="12"/>
          </p:nvPr>
        </p:nvSpPr>
        <p:spPr>
          <a:xfrm>
            <a:off x="10837333" y="6470704"/>
            <a:ext cx="973667" cy="274320"/>
          </a:xfrm>
        </p:spPr>
        <p:txBody>
          <a:bodyPr>
            <a:normAutofit/>
          </a:bodyPr>
          <a:lstStyle/>
          <a:p>
            <a:pPr>
              <a:spcAft>
                <a:spcPts val="600"/>
              </a:spcAft>
            </a:pPr>
            <a:fld id="{4FAB73BC-B049-4115-A692-8D63A059BFB8}" type="slidenum">
              <a:rPr lang="en-US" smtClean="0"/>
              <a:pPr>
                <a:spcAft>
                  <a:spcPts val="600"/>
                </a:spcAft>
              </a:pPr>
              <a:t>2</a:t>
            </a:fld>
            <a:endParaRPr lang="en-US"/>
          </a:p>
        </p:txBody>
      </p:sp>
    </p:spTree>
    <p:extLst>
      <p:ext uri="{BB962C8B-B14F-4D97-AF65-F5344CB8AC3E}">
        <p14:creationId xmlns:p14="http://schemas.microsoft.com/office/powerpoint/2010/main" val="1956109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p:txBody>
          <a:bodyPr/>
          <a:lstStyle/>
          <a:p>
            <a:r>
              <a:rPr lang="en-US" dirty="0">
                <a:solidFill>
                  <a:schemeClr val="accent1"/>
                </a:solidFill>
              </a:rPr>
              <a:t>Biosecurity – Scenario 1</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1024128" y="2203373"/>
            <a:ext cx="10323245" cy="4105987"/>
          </a:xfrm>
        </p:spPr>
        <p:txBody>
          <a:bodyPr>
            <a:normAutofit lnSpcReduction="10000"/>
          </a:bodyPr>
          <a:lstStyle/>
          <a:p>
            <a:pPr marL="0" indent="0">
              <a:buNone/>
            </a:pPr>
            <a:r>
              <a:rPr lang="en-US" b="1" dirty="0"/>
              <a:t>Scenario 1: Angie’s outdoor rabbit hutch and exercise area is on the ground, has chicken wire for sides, and a wire top that wild birds perch over. The wild birds’ droppings make a mess inside the hutch and exercise area. </a:t>
            </a:r>
            <a:endParaRPr lang="en-US" dirty="0"/>
          </a:p>
          <a:p>
            <a:pPr marL="0" indent="0">
              <a:buNone/>
            </a:pPr>
            <a:r>
              <a:rPr lang="en-US" b="1" dirty="0"/>
              <a:t>What are the potential ways in which RHD can be brought to Angie’s rabbits?</a:t>
            </a:r>
            <a:r>
              <a:rPr lang="en-US" dirty="0"/>
              <a:t> </a:t>
            </a:r>
          </a:p>
          <a:p>
            <a:pPr>
              <a:buFont typeface="Arial" panose="020B0604020202020204" pitchFamily="34" charset="0"/>
              <a:buChar char="•"/>
            </a:pPr>
            <a:r>
              <a:rPr lang="en-US" dirty="0"/>
              <a:t> The hutch and exercise area is on the ground outside. It’s possible that wild rabbits or other animals could carry the virus and come into contact with Angie’s rabbits. </a:t>
            </a:r>
          </a:p>
          <a:p>
            <a:pPr lvl="1">
              <a:buFont typeface="Courier New" panose="02070309020205020404" pitchFamily="49" charset="0"/>
              <a:buChar char="o"/>
            </a:pPr>
            <a:r>
              <a:rPr lang="en-US" dirty="0"/>
              <a:t> Although RHD only affects rabbits, other animals and insects can act as carriers.</a:t>
            </a:r>
          </a:p>
          <a:p>
            <a:pPr>
              <a:buFont typeface="Arial" panose="020B0604020202020204" pitchFamily="34" charset="0"/>
              <a:buChar char="•"/>
            </a:pPr>
            <a:r>
              <a:rPr lang="en-US" dirty="0"/>
              <a:t> Chicken wire has holes that are too large. Animals can poke their noses into the hutch, and biting insects and other insects can get inside.</a:t>
            </a:r>
          </a:p>
          <a:p>
            <a:pPr>
              <a:buFont typeface="Arial" panose="020B0604020202020204" pitchFamily="34" charset="0"/>
              <a:buChar char="•"/>
            </a:pPr>
            <a:r>
              <a:rPr lang="en-US" dirty="0"/>
              <a:t> Wild birds can carry RHD and pass it on to the rabbits.</a:t>
            </a:r>
          </a:p>
          <a:p>
            <a:pPr>
              <a:buFont typeface="Arial" panose="020B0604020202020204" pitchFamily="34" charset="0"/>
              <a:buChar char="•"/>
            </a:pPr>
            <a:r>
              <a:rPr lang="en-US" dirty="0"/>
              <a:t> Vegetation that grows through to the inside of the hutch/exercise area may carry RHD.</a:t>
            </a:r>
          </a:p>
        </p:txBody>
      </p:sp>
      <p:sp>
        <p:nvSpPr>
          <p:cNvPr id="4" name="Slide Number Placeholder 3">
            <a:extLst>
              <a:ext uri="{FF2B5EF4-FFF2-40B4-BE49-F238E27FC236}">
                <a16:creationId xmlns:a16="http://schemas.microsoft.com/office/drawing/2014/main" id="{8A308E65-61E2-4AFA-BF71-24E7686E60A5}"/>
              </a:ext>
            </a:extLst>
          </p:cNvPr>
          <p:cNvSpPr>
            <a:spLocks noGrp="1"/>
          </p:cNvSpPr>
          <p:nvPr>
            <p:ph type="sldNum" sz="quarter" idx="12"/>
          </p:nvPr>
        </p:nvSpPr>
        <p:spPr/>
        <p:txBody>
          <a:bodyPr/>
          <a:lstStyle/>
          <a:p>
            <a:fld id="{4FAB73BC-B049-4115-A692-8D63A059BFB8}" type="slidenum">
              <a:rPr lang="en-US" smtClean="0"/>
              <a:t>20</a:t>
            </a:fld>
            <a:endParaRPr lang="en-US" dirty="0"/>
          </a:p>
        </p:txBody>
      </p:sp>
    </p:spTree>
    <p:extLst>
      <p:ext uri="{BB962C8B-B14F-4D97-AF65-F5344CB8AC3E}">
        <p14:creationId xmlns:p14="http://schemas.microsoft.com/office/powerpoint/2010/main" val="3734710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p:txBody>
          <a:bodyPr/>
          <a:lstStyle/>
          <a:p>
            <a:r>
              <a:rPr lang="en-US" dirty="0">
                <a:solidFill>
                  <a:schemeClr val="accent1"/>
                </a:solidFill>
              </a:rPr>
              <a:t>Biosecurity – Scenario 1 (continued)</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1024128" y="2084832"/>
            <a:ext cx="9720073" cy="4224528"/>
          </a:xfrm>
        </p:spPr>
        <p:txBody>
          <a:bodyPr>
            <a:normAutofit fontScale="92500"/>
          </a:bodyPr>
          <a:lstStyle/>
          <a:p>
            <a:pPr marL="0" indent="0">
              <a:buNone/>
            </a:pPr>
            <a:r>
              <a:rPr lang="en-US" b="1" dirty="0"/>
              <a:t>Scenario 1: Angie’s outdoor rabbit hutch and exercise area is on the ground, has chicken wire for sides, and a wire top that wild birds perch over. The wild birds’ droppings make a mess inside the hutch and exercise area. </a:t>
            </a:r>
            <a:endParaRPr lang="en-US" dirty="0"/>
          </a:p>
          <a:p>
            <a:pPr marL="0" indent="0">
              <a:buNone/>
            </a:pPr>
            <a:r>
              <a:rPr lang="en-US" b="1" dirty="0"/>
              <a:t>What if two of Angie’s rabbits become ill or die suddenly?</a:t>
            </a:r>
            <a:endParaRPr lang="en-US" dirty="0"/>
          </a:p>
          <a:p>
            <a:pPr>
              <a:buFont typeface="Arial" panose="020B0604020202020204" pitchFamily="34" charset="0"/>
              <a:buChar char="•"/>
            </a:pPr>
            <a:r>
              <a:rPr lang="en-US" dirty="0"/>
              <a:t> If the rabbits follow the pattern for RHD, Angie should contact the State Veterinarian’s Office and report the deaths.</a:t>
            </a:r>
          </a:p>
          <a:p>
            <a:pPr lvl="1">
              <a:buFont typeface="Courier New" panose="02070309020205020404" pitchFamily="49" charset="0"/>
              <a:buChar char="o"/>
            </a:pPr>
            <a:r>
              <a:rPr lang="en-US" dirty="0"/>
              <a:t> Angie can contact Pamela Alley (Rabbit Industry Council, Oroville, CA) first, if she’s not sure about contacting the State Vet.</a:t>
            </a:r>
          </a:p>
          <a:p>
            <a:pPr lvl="1">
              <a:buFont typeface="Courier New" panose="02070309020205020404" pitchFamily="49" charset="0"/>
              <a:buChar char="o"/>
            </a:pPr>
            <a:r>
              <a:rPr lang="en-US" dirty="0"/>
              <a:t> Pamela Alley can be reached by: </a:t>
            </a:r>
            <a:r>
              <a:rPr lang="en-US" dirty="0">
                <a:hlinkClick r:id="rId2"/>
              </a:rPr>
              <a:t>RNRQ@att.net</a:t>
            </a:r>
            <a:r>
              <a:rPr lang="en-US" dirty="0"/>
              <a:t> or 530-403-0468</a:t>
            </a:r>
          </a:p>
          <a:p>
            <a:pPr>
              <a:buFont typeface="Arial" panose="020B0604020202020204" pitchFamily="34" charset="0"/>
              <a:buChar char="•"/>
            </a:pPr>
            <a:r>
              <a:rPr lang="en-US" dirty="0"/>
              <a:t> If Angie has rabbits in other hutches or areas, she will want to quarantine the infected hutch. </a:t>
            </a:r>
          </a:p>
          <a:p>
            <a:pPr>
              <a:buFont typeface="Arial" panose="020B0604020202020204" pitchFamily="34" charset="0"/>
              <a:buChar char="•"/>
            </a:pPr>
            <a:r>
              <a:rPr lang="en-US" dirty="0"/>
              <a:t> Angie should write down any interactions with other rabbit owners, feed stores, or encounters with deceased rabbits within the past 10-14 days. </a:t>
            </a:r>
          </a:p>
        </p:txBody>
      </p:sp>
      <p:sp>
        <p:nvSpPr>
          <p:cNvPr id="4" name="Slide Number Placeholder 3">
            <a:extLst>
              <a:ext uri="{FF2B5EF4-FFF2-40B4-BE49-F238E27FC236}">
                <a16:creationId xmlns:a16="http://schemas.microsoft.com/office/drawing/2014/main" id="{BA699633-DB66-4347-82AD-691F4C0F7E47}"/>
              </a:ext>
            </a:extLst>
          </p:cNvPr>
          <p:cNvSpPr>
            <a:spLocks noGrp="1"/>
          </p:cNvSpPr>
          <p:nvPr>
            <p:ph type="sldNum" sz="quarter" idx="12"/>
          </p:nvPr>
        </p:nvSpPr>
        <p:spPr/>
        <p:txBody>
          <a:bodyPr/>
          <a:lstStyle/>
          <a:p>
            <a:fld id="{4FAB73BC-B049-4115-A692-8D63A059BFB8}" type="slidenum">
              <a:rPr lang="en-US" smtClean="0"/>
              <a:t>21</a:t>
            </a:fld>
            <a:endParaRPr lang="en-US" dirty="0"/>
          </a:p>
        </p:txBody>
      </p:sp>
    </p:spTree>
    <p:extLst>
      <p:ext uri="{BB962C8B-B14F-4D97-AF65-F5344CB8AC3E}">
        <p14:creationId xmlns:p14="http://schemas.microsoft.com/office/powerpoint/2010/main" val="3214065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p:txBody>
          <a:bodyPr/>
          <a:lstStyle/>
          <a:p>
            <a:r>
              <a:rPr lang="en-US" dirty="0">
                <a:solidFill>
                  <a:schemeClr val="accent1"/>
                </a:solidFill>
              </a:rPr>
              <a:t>Biosecurity – Scenario 2</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1024128" y="2286000"/>
            <a:ext cx="10393840" cy="4023360"/>
          </a:xfrm>
        </p:spPr>
        <p:txBody>
          <a:bodyPr>
            <a:normAutofit fontScale="92500"/>
          </a:bodyPr>
          <a:lstStyle/>
          <a:p>
            <a:pPr marL="0" indent="0">
              <a:buNone/>
            </a:pPr>
            <a:r>
              <a:rPr lang="en-US" b="1" dirty="0"/>
              <a:t>Scenario 2: Alejandro showed one of his ten rabbits at the fair, and is returning it to his rabbit barn after the show. </a:t>
            </a:r>
            <a:endParaRPr lang="en-US" dirty="0"/>
          </a:p>
          <a:p>
            <a:pPr marL="0" indent="0">
              <a:buNone/>
            </a:pPr>
            <a:r>
              <a:rPr lang="en-US" b="1" dirty="0"/>
              <a:t>What can Alejandro do to reduce the risk of disease for his nine other rabbits?</a:t>
            </a:r>
            <a:endParaRPr lang="en-US" dirty="0"/>
          </a:p>
          <a:p>
            <a:pPr>
              <a:buFont typeface="Arial" panose="020B0604020202020204" pitchFamily="34" charset="0"/>
              <a:buChar char="•"/>
            </a:pPr>
            <a:r>
              <a:rPr lang="en-US" dirty="0"/>
              <a:t> Unless you only have one animal, any time your animal is exposed to other animals, it’s best to quarantine it when it returns home. </a:t>
            </a:r>
          </a:p>
          <a:p>
            <a:pPr lvl="1">
              <a:buFont typeface="Courier New" panose="02070309020205020404" pitchFamily="49" charset="0"/>
              <a:buChar char="o"/>
            </a:pPr>
            <a:r>
              <a:rPr lang="en-US" dirty="0"/>
              <a:t> RHDV2 has an incubation period of 9 days, though most rabbit folks quarantine from 14-21 days.</a:t>
            </a:r>
          </a:p>
          <a:p>
            <a:pPr>
              <a:buFont typeface="Arial" panose="020B0604020202020204" pitchFamily="34" charset="0"/>
              <a:buChar char="•"/>
            </a:pPr>
            <a:r>
              <a:rPr lang="en-US" dirty="0"/>
              <a:t> Quarantine protocol should maintain a physical separation between quarantined and other rabbits. </a:t>
            </a:r>
          </a:p>
          <a:p>
            <a:pPr lvl="1">
              <a:buFont typeface="Courier New" panose="02070309020205020404" pitchFamily="49" charset="0"/>
              <a:buChar char="o"/>
            </a:pPr>
            <a:r>
              <a:rPr lang="en-US" dirty="0"/>
              <a:t> When returning from a fair or show, change your shoes and clothes before caring for non-quarantined rabbits.</a:t>
            </a:r>
          </a:p>
          <a:p>
            <a:pPr lvl="1">
              <a:buFont typeface="Courier New" panose="02070309020205020404" pitchFamily="49" charset="0"/>
              <a:buChar char="o"/>
            </a:pPr>
            <a:r>
              <a:rPr lang="en-US" dirty="0"/>
              <a:t> Care for the quarantined rabbit last.</a:t>
            </a:r>
          </a:p>
          <a:p>
            <a:pPr lvl="1">
              <a:buFont typeface="Courier New" panose="02070309020205020404" pitchFamily="49" charset="0"/>
              <a:buChar char="o"/>
            </a:pPr>
            <a:r>
              <a:rPr lang="en-US" dirty="0"/>
              <a:t> The quarantined rabbit should have its own water and food sources and crocks/bottle. </a:t>
            </a:r>
          </a:p>
          <a:p>
            <a:pPr lvl="1">
              <a:buFont typeface="Courier New" panose="02070309020205020404" pitchFamily="49" charset="0"/>
              <a:buChar char="o"/>
            </a:pPr>
            <a:r>
              <a:rPr lang="en-US" dirty="0"/>
              <a:t> The quarantined rabbit should have a separate container and scoop for feed.</a:t>
            </a:r>
          </a:p>
        </p:txBody>
      </p:sp>
      <p:sp>
        <p:nvSpPr>
          <p:cNvPr id="4" name="Slide Number Placeholder 3">
            <a:extLst>
              <a:ext uri="{FF2B5EF4-FFF2-40B4-BE49-F238E27FC236}">
                <a16:creationId xmlns:a16="http://schemas.microsoft.com/office/drawing/2014/main" id="{00F52947-61A3-4D68-AA7D-7C51AE5D7997}"/>
              </a:ext>
            </a:extLst>
          </p:cNvPr>
          <p:cNvSpPr>
            <a:spLocks noGrp="1"/>
          </p:cNvSpPr>
          <p:nvPr>
            <p:ph type="sldNum" sz="quarter" idx="12"/>
          </p:nvPr>
        </p:nvSpPr>
        <p:spPr/>
        <p:txBody>
          <a:bodyPr/>
          <a:lstStyle/>
          <a:p>
            <a:fld id="{4FAB73BC-B049-4115-A692-8D63A059BFB8}" type="slidenum">
              <a:rPr lang="en-US" smtClean="0"/>
              <a:t>22</a:t>
            </a:fld>
            <a:endParaRPr lang="en-US" dirty="0"/>
          </a:p>
        </p:txBody>
      </p:sp>
    </p:spTree>
    <p:extLst>
      <p:ext uri="{BB962C8B-B14F-4D97-AF65-F5344CB8AC3E}">
        <p14:creationId xmlns:p14="http://schemas.microsoft.com/office/powerpoint/2010/main" val="2821108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p:txBody>
          <a:bodyPr/>
          <a:lstStyle/>
          <a:p>
            <a:r>
              <a:rPr lang="en-US" dirty="0">
                <a:solidFill>
                  <a:schemeClr val="accent1"/>
                </a:solidFill>
              </a:rPr>
              <a:t>Biosecurity – Scenario 2 (continued)</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1024128" y="2286000"/>
            <a:ext cx="10134410" cy="4023360"/>
          </a:xfrm>
        </p:spPr>
        <p:txBody>
          <a:bodyPr>
            <a:normAutofit fontScale="92500" lnSpcReduction="20000"/>
          </a:bodyPr>
          <a:lstStyle/>
          <a:p>
            <a:pPr marL="0" indent="0">
              <a:buNone/>
            </a:pPr>
            <a:r>
              <a:rPr lang="en-US" b="1" dirty="0"/>
              <a:t>Scenario 2: Alejandro showed one of his ten rabbits at the fair, and is returning it to his rabbit barn after the show. </a:t>
            </a:r>
            <a:endParaRPr lang="en-US" dirty="0"/>
          </a:p>
          <a:p>
            <a:pPr marL="0" indent="0">
              <a:buNone/>
            </a:pPr>
            <a:r>
              <a:rPr lang="en-US" b="1" dirty="0"/>
              <a:t>In addition to quarantine, what else can Alejandro do to keep his rabbits safe?</a:t>
            </a:r>
            <a:endParaRPr lang="en-US" dirty="0"/>
          </a:p>
          <a:p>
            <a:pPr>
              <a:buFont typeface="Arial" panose="020B0604020202020204" pitchFamily="34" charset="0"/>
              <a:buChar char="•"/>
            </a:pPr>
            <a:r>
              <a:rPr lang="en-US" dirty="0"/>
              <a:t> Alejandro must have a plan for disinfecting items that may come into contact with RHD</a:t>
            </a:r>
          </a:p>
          <a:p>
            <a:pPr lvl="1">
              <a:buFont typeface="Courier New" panose="02070309020205020404" pitchFamily="49" charset="0"/>
              <a:buChar char="o"/>
            </a:pPr>
            <a:r>
              <a:rPr lang="en-US" dirty="0"/>
              <a:t> Many disinfectants that work on other viruses do not work on RHD</a:t>
            </a:r>
          </a:p>
          <a:p>
            <a:pPr lvl="1">
              <a:buFont typeface="Courier New" panose="02070309020205020404" pitchFamily="49" charset="0"/>
              <a:buChar char="o"/>
            </a:pPr>
            <a:r>
              <a:rPr lang="en-US" dirty="0"/>
              <a:t> He should refer to the list of disinfectants and methods for inactivating RHD (included in this document)</a:t>
            </a:r>
          </a:p>
          <a:p>
            <a:pPr>
              <a:buFont typeface="Arial" panose="020B0604020202020204" pitchFamily="34" charset="0"/>
              <a:buChar char="•"/>
            </a:pPr>
            <a:r>
              <a:rPr lang="en-US" dirty="0"/>
              <a:t> He must also consider all the ways that the virus could be carried into his rabbitry, then plan to counteract them</a:t>
            </a:r>
          </a:p>
          <a:p>
            <a:pPr>
              <a:buFont typeface="Arial" panose="020B0604020202020204" pitchFamily="34" charset="0"/>
              <a:buChar char="•"/>
            </a:pPr>
            <a:r>
              <a:rPr lang="en-US" dirty="0"/>
              <a:t> He needs to find out where his feed comes from, and make sure it’s not from an area which has had an outbreak of RHD</a:t>
            </a:r>
          </a:p>
          <a:p>
            <a:pPr lvl="1">
              <a:buFont typeface="Courier New" panose="02070309020205020404" pitchFamily="49" charset="0"/>
              <a:buChar char="o"/>
            </a:pPr>
            <a:r>
              <a:rPr lang="en-US" dirty="0"/>
              <a:t> If it’s the prior year’s cutting of hay, and there’s a current outbreak, the older hay will be alright because it was cut before the virus was in the field</a:t>
            </a:r>
          </a:p>
          <a:p>
            <a:pPr lvl="1">
              <a:buFont typeface="Courier New" panose="02070309020205020404" pitchFamily="49" charset="0"/>
              <a:buChar char="o"/>
            </a:pPr>
            <a:r>
              <a:rPr lang="en-US" dirty="0"/>
              <a:t> Pelletized feed is heated during processing. There is some debate, but pellets are generally thought to be safe, so the main threat is hay and greens.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56945FE-1599-4D23-9C0C-92A581CB25C2}"/>
              </a:ext>
            </a:extLst>
          </p:cNvPr>
          <p:cNvSpPr>
            <a:spLocks noGrp="1"/>
          </p:cNvSpPr>
          <p:nvPr>
            <p:ph type="sldNum" sz="quarter" idx="12"/>
          </p:nvPr>
        </p:nvSpPr>
        <p:spPr/>
        <p:txBody>
          <a:bodyPr/>
          <a:lstStyle/>
          <a:p>
            <a:fld id="{4FAB73BC-B049-4115-A692-8D63A059BFB8}" type="slidenum">
              <a:rPr lang="en-US" smtClean="0"/>
              <a:t>23</a:t>
            </a:fld>
            <a:endParaRPr lang="en-US" dirty="0"/>
          </a:p>
        </p:txBody>
      </p:sp>
    </p:spTree>
    <p:extLst>
      <p:ext uri="{BB962C8B-B14F-4D97-AF65-F5344CB8AC3E}">
        <p14:creationId xmlns:p14="http://schemas.microsoft.com/office/powerpoint/2010/main" val="3559066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p:txBody>
          <a:bodyPr/>
          <a:lstStyle/>
          <a:p>
            <a:r>
              <a:rPr lang="en-US" dirty="0">
                <a:solidFill>
                  <a:schemeClr val="accent1"/>
                </a:solidFill>
              </a:rPr>
              <a:t>Biosecurity – Scenario 3</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1024128" y="1961002"/>
            <a:ext cx="10605897" cy="4784022"/>
          </a:xfrm>
        </p:spPr>
        <p:txBody>
          <a:bodyPr>
            <a:normAutofit fontScale="92500" lnSpcReduction="20000"/>
          </a:bodyPr>
          <a:lstStyle/>
          <a:p>
            <a:pPr marL="0" indent="0">
              <a:buNone/>
            </a:pPr>
            <a:r>
              <a:rPr lang="en-US" b="1" dirty="0"/>
              <a:t>Scenario 3: Mike takes his dogs for a walk in a nearby field, and notices them nudging something. He sees it’s a dead wild rabbit, and there are others nearby. </a:t>
            </a:r>
            <a:endParaRPr lang="en-US" dirty="0"/>
          </a:p>
          <a:p>
            <a:pPr marL="0" indent="0">
              <a:buNone/>
            </a:pPr>
            <a:r>
              <a:rPr lang="en-US" b="1" dirty="0"/>
              <a:t>Mike has his rabbits in a small barn. What should Mike do?</a:t>
            </a:r>
          </a:p>
          <a:p>
            <a:pPr>
              <a:buFont typeface="Arial" panose="020B0604020202020204" pitchFamily="34" charset="0"/>
              <a:buChar char="•"/>
            </a:pPr>
            <a:r>
              <a:rPr lang="en-US" dirty="0"/>
              <a:t> Mike must get his dogs away from the deceased rabbits.</a:t>
            </a:r>
          </a:p>
          <a:p>
            <a:pPr lvl="1">
              <a:buFont typeface="Courier New" panose="02070309020205020404" pitchFamily="49" charset="0"/>
              <a:buChar char="o"/>
            </a:pPr>
            <a:r>
              <a:rPr lang="en-US" dirty="0"/>
              <a:t> If the wild rabbits died from RHD, the dogs will carry the virus on their feet and nose – anything that came in contact.</a:t>
            </a:r>
          </a:p>
          <a:p>
            <a:pPr lvl="1">
              <a:buFont typeface="Courier New" panose="02070309020205020404" pitchFamily="49" charset="0"/>
              <a:buChar char="o"/>
            </a:pPr>
            <a:r>
              <a:rPr lang="en-US" dirty="0"/>
              <a:t> He should keep them away from his rabbitry, since they could carry the virus (and are not easy to disinfect!).</a:t>
            </a:r>
          </a:p>
          <a:p>
            <a:pPr lvl="1">
              <a:buFont typeface="Courier New" panose="02070309020205020404" pitchFamily="49" charset="0"/>
              <a:buChar char="o"/>
            </a:pPr>
            <a:r>
              <a:rPr lang="en-US" dirty="0"/>
              <a:t> Mike should scrub the dogs well with soap and water, as this is the only treatment available to help remove the virus.</a:t>
            </a:r>
          </a:p>
          <a:p>
            <a:pPr lvl="1">
              <a:buFont typeface="Courier New" panose="02070309020205020404" pitchFamily="49" charset="0"/>
              <a:buChar char="o"/>
            </a:pPr>
            <a:r>
              <a:rPr lang="en-US" dirty="0"/>
              <a:t> He should refer to the list of disinfectants and methods for inactivating RHD (included in this document).</a:t>
            </a:r>
          </a:p>
          <a:p>
            <a:pPr>
              <a:buFont typeface="Arial" panose="020B0604020202020204" pitchFamily="34" charset="0"/>
              <a:buChar char="•"/>
            </a:pPr>
            <a:r>
              <a:rPr lang="en-US" dirty="0"/>
              <a:t> Mike should get the GPS coordinates of the spot, if possible, to notify the State Veterinarian.</a:t>
            </a:r>
          </a:p>
          <a:p>
            <a:pPr lvl="1">
              <a:buFont typeface="Courier New" panose="02070309020205020404" pitchFamily="49" charset="0"/>
              <a:buChar char="o"/>
            </a:pPr>
            <a:r>
              <a:rPr lang="en-US" dirty="0"/>
              <a:t> If unable to get GPS coordinates, Mike should give the location as precisely as possible.</a:t>
            </a:r>
          </a:p>
          <a:p>
            <a:pPr>
              <a:buFont typeface="Arial" panose="020B0604020202020204" pitchFamily="34" charset="0"/>
              <a:buChar char="•"/>
            </a:pPr>
            <a:r>
              <a:rPr lang="en-US" dirty="0"/>
              <a:t> Mike must disinfect his shoes, clothing, hands – anything that touched the ground and the dogs. </a:t>
            </a:r>
          </a:p>
          <a:p>
            <a:pPr lvl="1">
              <a:buFont typeface="Courier New" panose="02070309020205020404" pitchFamily="49" charset="0"/>
              <a:buChar char="o"/>
            </a:pPr>
            <a:r>
              <a:rPr lang="en-US" dirty="0"/>
              <a:t> If shoes or clothes are muddy, the mud must be scrubbed off before disinfecting them</a:t>
            </a:r>
          </a:p>
          <a:p>
            <a:pPr lvl="1">
              <a:buFont typeface="Courier New" panose="02070309020205020404" pitchFamily="49" charset="0"/>
              <a:buChar char="o"/>
            </a:pPr>
            <a:r>
              <a:rPr lang="en-US" dirty="0"/>
              <a:t> Mike should wash his clothing in hot water twice, dry in a hot clothes dryer</a:t>
            </a:r>
          </a:p>
          <a:p>
            <a:pPr lvl="1">
              <a:buFont typeface="Courier New" panose="02070309020205020404" pitchFamily="49" charset="0"/>
              <a:buChar char="o"/>
            </a:pPr>
            <a:r>
              <a:rPr lang="en-US" dirty="0"/>
              <a:t> Mike should change into clean clothes and shower before visiting his rabbitry</a:t>
            </a:r>
          </a:p>
          <a:p>
            <a:pPr>
              <a:buFont typeface="Arial" panose="020B0604020202020204" pitchFamily="34" charset="0"/>
              <a:buChar char="•"/>
            </a:pPr>
            <a:r>
              <a:rPr lang="en-US" dirty="0"/>
              <a:t> If Mike hasn’t assessed biosecurity for this rabbit barn, he must do so now</a:t>
            </a:r>
          </a:p>
          <a:p>
            <a:pPr marL="128016" lvl="1"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FAEBAD98-780D-44C4-82D3-9FAC0894C1D6}"/>
              </a:ext>
            </a:extLst>
          </p:cNvPr>
          <p:cNvSpPr>
            <a:spLocks noGrp="1"/>
          </p:cNvSpPr>
          <p:nvPr>
            <p:ph type="sldNum" sz="quarter" idx="12"/>
          </p:nvPr>
        </p:nvSpPr>
        <p:spPr/>
        <p:txBody>
          <a:bodyPr/>
          <a:lstStyle/>
          <a:p>
            <a:fld id="{4FAB73BC-B049-4115-A692-8D63A059BFB8}" type="slidenum">
              <a:rPr lang="en-US" smtClean="0"/>
              <a:t>24</a:t>
            </a:fld>
            <a:endParaRPr lang="en-US" dirty="0"/>
          </a:p>
        </p:txBody>
      </p:sp>
    </p:spTree>
    <p:extLst>
      <p:ext uri="{BB962C8B-B14F-4D97-AF65-F5344CB8AC3E}">
        <p14:creationId xmlns:p14="http://schemas.microsoft.com/office/powerpoint/2010/main" val="3936418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1024128" y="700966"/>
            <a:ext cx="9720072" cy="1177243"/>
          </a:xfrm>
        </p:spPr>
        <p:txBody>
          <a:bodyPr/>
          <a:lstStyle/>
          <a:p>
            <a:r>
              <a:rPr lang="en-US" dirty="0">
                <a:solidFill>
                  <a:schemeClr val="accent1"/>
                </a:solidFill>
              </a:rPr>
              <a:t>How can I Help Save Rabbits?</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1024128" y="1923803"/>
            <a:ext cx="10530563" cy="4385557"/>
          </a:xfrm>
        </p:spPr>
        <p:txBody>
          <a:bodyPr>
            <a:normAutofit fontScale="92500" lnSpcReduction="10000"/>
          </a:bodyPr>
          <a:lstStyle/>
          <a:p>
            <a:pPr marL="0" indent="0">
              <a:buNone/>
            </a:pPr>
            <a:r>
              <a:rPr lang="en-US" sz="2600" b="1" dirty="0"/>
              <a:t>To Protect Rabbits, Educate Yourself and Others. </a:t>
            </a:r>
            <a:endParaRPr lang="en-US" sz="2600" dirty="0"/>
          </a:p>
          <a:p>
            <a:pPr>
              <a:buFont typeface="Arial" panose="020B0604020202020204" pitchFamily="34" charset="0"/>
              <a:buChar char="•"/>
            </a:pPr>
            <a:r>
              <a:rPr lang="en-US" dirty="0"/>
              <a:t> Consider following this Facebook page for updated, accurate information: </a:t>
            </a:r>
            <a:r>
              <a:rPr lang="en-US" sz="2400" dirty="0">
                <a:solidFill>
                  <a:srgbClr val="FF0000"/>
                </a:solidFill>
              </a:rPr>
              <a:t>RHDV Information Page</a:t>
            </a:r>
            <a:r>
              <a:rPr lang="en-US" dirty="0"/>
              <a:t> </a:t>
            </a:r>
          </a:p>
          <a:p>
            <a:pPr>
              <a:buFont typeface="Arial" panose="020B0604020202020204" pitchFamily="34" charset="0"/>
              <a:buChar char="•"/>
            </a:pPr>
            <a:r>
              <a:rPr lang="en-US" dirty="0"/>
              <a:t> Read information shared on the following sites, and make copies of information to share:</a:t>
            </a:r>
          </a:p>
          <a:p>
            <a:pPr lvl="1">
              <a:buFont typeface="Courier New" panose="02070309020205020404" pitchFamily="49" charset="0"/>
              <a:buChar char="o"/>
            </a:pPr>
            <a:r>
              <a:rPr lang="en-US" dirty="0"/>
              <a:t> The American Rabbit Breeders Association (ARBA) website: </a:t>
            </a:r>
            <a:r>
              <a:rPr lang="en-US" dirty="0">
                <a:hlinkClick r:id="rId2"/>
              </a:rPr>
              <a:t>https://arba.net</a:t>
            </a:r>
            <a:endParaRPr lang="en-US" dirty="0"/>
          </a:p>
          <a:p>
            <a:pPr lvl="1">
              <a:buFont typeface="Courier New" panose="02070309020205020404" pitchFamily="49" charset="0"/>
              <a:buChar char="o"/>
            </a:pPr>
            <a:r>
              <a:rPr lang="en-US" dirty="0"/>
              <a:t> The Center for Food Security &amp; Public Health and the Institute for International Cooperation in Animal Biologics: </a:t>
            </a:r>
            <a:r>
              <a:rPr lang="en-US" u="sng" dirty="0">
                <a:hlinkClick r:id="rId3"/>
              </a:rPr>
              <a:t>Rabbit Hemorrhagic Disease</a:t>
            </a:r>
            <a:endParaRPr lang="en-US" dirty="0"/>
          </a:p>
          <a:p>
            <a:pPr lvl="1">
              <a:buFont typeface="Courier New" panose="02070309020205020404" pitchFamily="49" charset="0"/>
              <a:buChar char="o"/>
            </a:pPr>
            <a:r>
              <a:rPr lang="en-US" dirty="0"/>
              <a:t> World Organization for Animal Health: </a:t>
            </a:r>
            <a:r>
              <a:rPr lang="en-US" dirty="0">
                <a:hlinkClick r:id="rId4"/>
              </a:rPr>
              <a:t>Rabbit </a:t>
            </a:r>
            <a:r>
              <a:rPr lang="en-US" dirty="0" err="1">
                <a:hlinkClick r:id="rId4"/>
              </a:rPr>
              <a:t>Haemorrhagic</a:t>
            </a:r>
            <a:r>
              <a:rPr lang="en-US" dirty="0">
                <a:hlinkClick r:id="rId4"/>
              </a:rPr>
              <a:t> Disease </a:t>
            </a:r>
            <a:endParaRPr lang="en-US" dirty="0"/>
          </a:p>
          <a:p>
            <a:pPr lvl="1">
              <a:buFont typeface="Courier New" panose="02070309020205020404" pitchFamily="49" charset="0"/>
              <a:buChar char="o"/>
            </a:pPr>
            <a:r>
              <a:rPr lang="en-US" dirty="0"/>
              <a:t> USDA’s Animal and Plant Health Inspection Service (APHIS): </a:t>
            </a:r>
            <a:r>
              <a:rPr lang="en-US" dirty="0">
                <a:hlinkClick r:id="rId5">
                  <a:extLst>
                    <a:ext uri="{A12FA001-AC4F-418D-AE19-62706E023703}">
                      <ahyp:hlinkClr xmlns:ahyp="http://schemas.microsoft.com/office/drawing/2018/hyperlinkcolor" val="tx"/>
                    </a:ext>
                  </a:extLst>
                </a:hlinkClick>
              </a:rPr>
              <a:t>Rabbit Hemorrhagic Disease – Standard Operating Procedures: 1. Overview of Etiology and Ecology</a:t>
            </a:r>
            <a:r>
              <a:rPr lang="en-US" dirty="0"/>
              <a:t> </a:t>
            </a:r>
          </a:p>
          <a:p>
            <a:pPr lvl="1">
              <a:buFont typeface="Courier New" panose="02070309020205020404" pitchFamily="49" charset="0"/>
              <a:buChar char="o"/>
            </a:pPr>
            <a:r>
              <a:rPr lang="en-US" dirty="0"/>
              <a:t> Frances Harcourt-Brown’s website: </a:t>
            </a:r>
            <a:r>
              <a:rPr lang="en-US" dirty="0">
                <a:hlinkClick r:id="rId6"/>
              </a:rPr>
              <a:t>https://www.harcourt-brown.co.uk/owners/frequently-asked-questions/FAQRHD</a:t>
            </a:r>
            <a:endParaRPr lang="en-US" dirty="0"/>
          </a:p>
          <a:p>
            <a:pPr lvl="1">
              <a:buFont typeface="Courier New" panose="02070309020205020404" pitchFamily="49" charset="0"/>
              <a:buChar char="o"/>
            </a:pPr>
            <a:r>
              <a:rPr lang="en-US" dirty="0"/>
              <a:t> House Rabbit Society: </a:t>
            </a:r>
            <a:r>
              <a:rPr lang="en-US" dirty="0">
                <a:hlinkClick r:id="rId7"/>
              </a:rPr>
              <a:t>https://rabbit.org</a:t>
            </a:r>
            <a:r>
              <a:rPr lang="en-US" dirty="0"/>
              <a:t> </a:t>
            </a:r>
          </a:p>
          <a:p>
            <a:pPr>
              <a:buFont typeface="Arial" panose="020B0604020202020204" pitchFamily="34" charset="0"/>
              <a:buChar char="•"/>
            </a:pPr>
            <a:r>
              <a:rPr lang="en-US" dirty="0"/>
              <a:t> Share information with club members, veterinarians, shelters, and pet stores that sell rabbits.</a:t>
            </a:r>
          </a:p>
          <a:p>
            <a:pPr lvl="1">
              <a:buFont typeface="Courier New" panose="02070309020205020404" pitchFamily="49" charset="0"/>
              <a:buChar char="o"/>
            </a:pPr>
            <a:r>
              <a:rPr lang="en-US" dirty="0"/>
              <a:t> Veterinarians receive updates from the State Veterinarian, but shelters and pet stores do not</a:t>
            </a:r>
          </a:p>
        </p:txBody>
      </p:sp>
      <p:sp>
        <p:nvSpPr>
          <p:cNvPr id="4" name="Slide Number Placeholder 3">
            <a:extLst>
              <a:ext uri="{FF2B5EF4-FFF2-40B4-BE49-F238E27FC236}">
                <a16:creationId xmlns:a16="http://schemas.microsoft.com/office/drawing/2014/main" id="{8E27E4EC-1AFA-46DF-9793-7F6D081FE568}"/>
              </a:ext>
            </a:extLst>
          </p:cNvPr>
          <p:cNvSpPr>
            <a:spLocks noGrp="1"/>
          </p:cNvSpPr>
          <p:nvPr>
            <p:ph type="sldNum" sz="quarter" idx="12"/>
          </p:nvPr>
        </p:nvSpPr>
        <p:spPr/>
        <p:txBody>
          <a:bodyPr/>
          <a:lstStyle/>
          <a:p>
            <a:fld id="{4FAB73BC-B049-4115-A692-8D63A059BFB8}" type="slidenum">
              <a:rPr lang="en-US" smtClean="0"/>
              <a:t>25</a:t>
            </a:fld>
            <a:endParaRPr lang="en-US" dirty="0"/>
          </a:p>
        </p:txBody>
      </p:sp>
    </p:spTree>
    <p:extLst>
      <p:ext uri="{BB962C8B-B14F-4D97-AF65-F5344CB8AC3E}">
        <p14:creationId xmlns:p14="http://schemas.microsoft.com/office/powerpoint/2010/main" val="3487365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p:txBody>
          <a:bodyPr/>
          <a:lstStyle/>
          <a:p>
            <a:r>
              <a:rPr lang="en-US" dirty="0">
                <a:solidFill>
                  <a:schemeClr val="accent1"/>
                </a:solidFill>
              </a:rPr>
              <a:t>How can I Help Save Rabbits? (Continued)</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1024128" y="1923803"/>
            <a:ext cx="10530563" cy="4385557"/>
          </a:xfrm>
        </p:spPr>
        <p:txBody>
          <a:bodyPr>
            <a:normAutofit/>
          </a:bodyPr>
          <a:lstStyle/>
          <a:p>
            <a:pPr marL="0" indent="0">
              <a:buNone/>
            </a:pPr>
            <a:r>
              <a:rPr lang="en-US" sz="2400" b="1" dirty="0"/>
              <a:t>To Protect Rabbits, Educate Yourself and Others:</a:t>
            </a:r>
            <a:endParaRPr lang="en-US" sz="2400" dirty="0"/>
          </a:p>
          <a:p>
            <a:pPr>
              <a:buFont typeface="Arial" panose="020B0604020202020204" pitchFamily="34" charset="0"/>
              <a:buChar char="•"/>
            </a:pPr>
            <a:r>
              <a:rPr lang="en-US" dirty="0"/>
              <a:t> Help others learn about RHD and set up biosecurity plans.</a:t>
            </a:r>
          </a:p>
          <a:p>
            <a:pPr>
              <a:buFont typeface="Arial" panose="020B0604020202020204" pitchFamily="34" charset="0"/>
              <a:buChar char="•"/>
            </a:pPr>
            <a:r>
              <a:rPr lang="en-US" dirty="0"/>
              <a:t> Minimize insects in your rabbit area (especially biting insects). </a:t>
            </a:r>
          </a:p>
          <a:p>
            <a:pPr>
              <a:buFont typeface="Arial" panose="020B0604020202020204" pitchFamily="34" charset="0"/>
              <a:buChar char="•"/>
            </a:pPr>
            <a:r>
              <a:rPr lang="en-US" dirty="0"/>
              <a:t> Know where your hay and feed come from – try not to feed your rabbits anything that came from an area dealing with an outbreak.</a:t>
            </a:r>
          </a:p>
          <a:p>
            <a:pPr>
              <a:buFont typeface="Arial" panose="020B0604020202020204" pitchFamily="34" charset="0"/>
              <a:buChar char="•"/>
            </a:pPr>
            <a:r>
              <a:rPr lang="en-US" dirty="0"/>
              <a:t> Share information with club members, veterinarians, shelters, and pet stores that sell rabbits.</a:t>
            </a:r>
          </a:p>
          <a:p>
            <a:pPr>
              <a:buFont typeface="Arial" panose="020B0604020202020204" pitchFamily="34" charset="0"/>
              <a:buChar char="•"/>
            </a:pPr>
            <a:r>
              <a:rPr lang="en-US" dirty="0"/>
              <a:t> Anyone with what they feel is a potential case may contact Pamela Alley at the Rabbit Industry Council, Oroville, CA. </a:t>
            </a:r>
            <a:r>
              <a:rPr lang="en-US" dirty="0">
                <a:hlinkClick r:id="rId2"/>
              </a:rPr>
              <a:t>RNRQ@att.net</a:t>
            </a:r>
            <a:r>
              <a:rPr lang="en-US" dirty="0"/>
              <a:t>, 530-403-0468</a:t>
            </a:r>
          </a:p>
          <a:p>
            <a:pPr lvl="1">
              <a:buFont typeface="Courier New" panose="02070309020205020404" pitchFamily="49" charset="0"/>
              <a:buChar char="o"/>
            </a:pPr>
            <a:r>
              <a:rPr lang="en-US" dirty="0"/>
              <a:t> Pamela can help to go through what happened, and determine if it needs to be reported, or if other steps (like a full necropsy) are needed first.</a:t>
            </a:r>
          </a:p>
          <a:p>
            <a:pPr marL="0" indent="0">
              <a:buNone/>
            </a:pPr>
            <a:endParaRPr lang="en-US" dirty="0"/>
          </a:p>
          <a:p>
            <a:pPr lvl="1">
              <a:buFont typeface="Courier New" panose="02070309020205020404" pitchFamily="49" charset="0"/>
              <a:buChar char="o"/>
            </a:pPr>
            <a:endParaRPr lang="en-US" dirty="0"/>
          </a:p>
        </p:txBody>
      </p:sp>
      <p:sp>
        <p:nvSpPr>
          <p:cNvPr id="4" name="Slide Number Placeholder 3">
            <a:extLst>
              <a:ext uri="{FF2B5EF4-FFF2-40B4-BE49-F238E27FC236}">
                <a16:creationId xmlns:a16="http://schemas.microsoft.com/office/drawing/2014/main" id="{8E27E4EC-1AFA-46DF-9793-7F6D081FE568}"/>
              </a:ext>
            </a:extLst>
          </p:cNvPr>
          <p:cNvSpPr>
            <a:spLocks noGrp="1"/>
          </p:cNvSpPr>
          <p:nvPr>
            <p:ph type="sldNum" sz="quarter" idx="12"/>
          </p:nvPr>
        </p:nvSpPr>
        <p:spPr/>
        <p:txBody>
          <a:bodyPr/>
          <a:lstStyle/>
          <a:p>
            <a:fld id="{4FAB73BC-B049-4115-A692-8D63A059BFB8}" type="slidenum">
              <a:rPr lang="en-US" smtClean="0"/>
              <a:t>26</a:t>
            </a:fld>
            <a:endParaRPr lang="en-US" dirty="0"/>
          </a:p>
        </p:txBody>
      </p:sp>
    </p:spTree>
    <p:extLst>
      <p:ext uri="{BB962C8B-B14F-4D97-AF65-F5344CB8AC3E}">
        <p14:creationId xmlns:p14="http://schemas.microsoft.com/office/powerpoint/2010/main" val="3344587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964788" y="1600199"/>
            <a:ext cx="3391900" cy="3657600"/>
          </a:xfrm>
        </p:spPr>
        <p:txBody>
          <a:bodyPr>
            <a:normAutofit/>
          </a:bodyPr>
          <a:lstStyle/>
          <a:p>
            <a:pPr algn="r"/>
            <a:r>
              <a:rPr lang="en-US" dirty="0"/>
              <a:t>Summary</a:t>
            </a:r>
          </a:p>
        </p:txBody>
      </p:sp>
      <p:cxnSp>
        <p:nvCxnSpPr>
          <p:cNvPr id="17" name="Straight Connector 16">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4999330" y="1008185"/>
            <a:ext cx="6618237" cy="4747846"/>
          </a:xfrm>
        </p:spPr>
        <p:txBody>
          <a:bodyPr anchor="ctr">
            <a:normAutofit/>
          </a:bodyPr>
          <a:lstStyle/>
          <a:p>
            <a:pPr marL="0" indent="0">
              <a:buNone/>
            </a:pPr>
            <a:r>
              <a:rPr lang="en-US" sz="1800" b="1" dirty="0"/>
              <a:t>You have read through a lot of information, much of which may be new to you. It may help to re-read this information in the near future. Here are some additional notes:</a:t>
            </a:r>
          </a:p>
          <a:p>
            <a:pPr>
              <a:buFont typeface="Arial" panose="020B0604020202020204" pitchFamily="34" charset="0"/>
              <a:buChar char="•"/>
            </a:pPr>
            <a:r>
              <a:rPr lang="en-US" sz="1600" dirty="0"/>
              <a:t> The current outbreak information will change as time goes on, so stay connected (see Facebook page info on the next slide) to remain up-to-date.</a:t>
            </a:r>
          </a:p>
          <a:p>
            <a:pPr>
              <a:buFont typeface="Arial" panose="020B0604020202020204" pitchFamily="34" charset="0"/>
              <a:buChar char="•"/>
            </a:pPr>
            <a:r>
              <a:rPr lang="en-US" sz="1600" dirty="0"/>
              <a:t> At the time of publication, a group of veterinarians have requested the RHD vaccine. There is a possibility that one can be licensed and produced in the U.S.A. Again, stay connected to hear when and if one becomes available.</a:t>
            </a:r>
          </a:p>
          <a:p>
            <a:pPr>
              <a:buFont typeface="Arial" panose="020B0604020202020204" pitchFamily="34" charset="0"/>
              <a:buChar char="•"/>
            </a:pPr>
            <a:r>
              <a:rPr lang="en-US" sz="1600" dirty="0"/>
              <a:t> Take this virus seriously, and move forward with a PLAN instead of panic.</a:t>
            </a:r>
          </a:p>
          <a:p>
            <a:pPr>
              <a:buFont typeface="Arial" panose="020B0604020202020204" pitchFamily="34" charset="0"/>
              <a:buChar char="•"/>
            </a:pPr>
            <a:r>
              <a:rPr lang="en-US" sz="1600" dirty="0"/>
              <a:t> Educate yourself and others, and share what you have learned. There are many who are completely unaware of this virus and the threat it poses.</a:t>
            </a:r>
          </a:p>
          <a:p>
            <a:pPr>
              <a:buFont typeface="Arial" panose="020B0604020202020204" pitchFamily="34" charset="0"/>
              <a:buChar char="•"/>
            </a:pPr>
            <a:r>
              <a:rPr lang="en-US" sz="1600" dirty="0"/>
              <a:t> Be vigilant, and continue to enjoy your rabbits.</a:t>
            </a:r>
          </a:p>
        </p:txBody>
      </p:sp>
      <p:sp>
        <p:nvSpPr>
          <p:cNvPr id="4" name="Slide Number Placeholder 3">
            <a:extLst>
              <a:ext uri="{FF2B5EF4-FFF2-40B4-BE49-F238E27FC236}">
                <a16:creationId xmlns:a16="http://schemas.microsoft.com/office/drawing/2014/main" id="{D2E03AB6-D387-46EC-A82A-97D3888645CE}"/>
              </a:ext>
            </a:extLst>
          </p:cNvPr>
          <p:cNvSpPr>
            <a:spLocks noGrp="1"/>
          </p:cNvSpPr>
          <p:nvPr>
            <p:ph type="sldNum" sz="quarter" idx="12"/>
          </p:nvPr>
        </p:nvSpPr>
        <p:spPr>
          <a:xfrm>
            <a:off x="10837333" y="6470704"/>
            <a:ext cx="973667" cy="27432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fld id="{4FAB73BC-B049-4115-A692-8D63A059BFB8}" type="slidenum">
              <a:rPr kumimoji="0" lang="en-US" sz="1000" b="0" i="0" u="none" strike="noStrike" kern="1200" cap="none" spc="0" normalizeH="0" baseline="0" noProof="0" smtClean="0">
                <a:ln>
                  <a:noFill/>
                </a:ln>
                <a:solidFill>
                  <a:prstClr val="black">
                    <a:lumMod val="95000"/>
                    <a:lumOff val="5000"/>
                  </a:prst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600"/>
                </a:spcAft>
                <a:buClrTx/>
                <a:buSzTx/>
                <a:buFontTx/>
                <a:buNone/>
                <a:tabLst/>
                <a:defRPr/>
              </a:pPr>
              <a:t>27</a:t>
            </a:fld>
            <a:endParaRPr kumimoji="0" lang="en-US" sz="1000" b="0" i="0" u="none" strike="noStrike" kern="1200" cap="none" spc="0" normalizeH="0" baseline="0" noProof="0">
              <a:ln>
                <a:noFill/>
              </a:ln>
              <a:solidFill>
                <a:prstClr val="black">
                  <a:lumMod val="95000"/>
                  <a:lumOff val="5000"/>
                </a:prst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1701900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964788" y="984737"/>
            <a:ext cx="3391900" cy="5068929"/>
          </a:xfrm>
        </p:spPr>
        <p:txBody>
          <a:bodyPr>
            <a:normAutofit/>
          </a:bodyPr>
          <a:lstStyle/>
          <a:p>
            <a:pPr algn="r"/>
            <a:r>
              <a:rPr lang="en-US" sz="3900" b="1" dirty="0"/>
              <a:t>Special Thanks to these Persons and References for their Wealth of Knowledge!</a:t>
            </a:r>
            <a:br>
              <a:rPr lang="en-US" sz="3900" dirty="0"/>
            </a:br>
            <a:endParaRPr lang="en-US" sz="3900" dirty="0"/>
          </a:p>
        </p:txBody>
      </p:sp>
      <p:cxnSp>
        <p:nvCxnSpPr>
          <p:cNvPr id="13" name="Straight Connector 12">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4907675" y="524655"/>
            <a:ext cx="7009506" cy="5946049"/>
          </a:xfrm>
        </p:spPr>
        <p:txBody>
          <a:bodyPr anchor="ctr">
            <a:normAutofit/>
          </a:bodyPr>
          <a:lstStyle/>
          <a:p>
            <a:pPr>
              <a:buFont typeface="Arial" panose="020B0604020202020204" pitchFamily="34" charset="0"/>
              <a:buChar char="•"/>
            </a:pPr>
            <a:r>
              <a:rPr lang="en-US" sz="1200" dirty="0"/>
              <a:t> </a:t>
            </a:r>
            <a:r>
              <a:rPr lang="en-US" sz="1400" dirty="0"/>
              <a:t>RHDV Information Page, and North Americans RHDV2 Group (Facebook Page, and Facebook Group Admins and Members, especially JI </a:t>
            </a:r>
            <a:r>
              <a:rPr lang="en-US" sz="1400" dirty="0" err="1"/>
              <a:t>Bonen</a:t>
            </a:r>
            <a:r>
              <a:rPr lang="en-US" sz="1400" dirty="0"/>
              <a:t> and Pamela Alley)</a:t>
            </a:r>
          </a:p>
          <a:p>
            <a:pPr>
              <a:buFont typeface="Arial" panose="020B0604020202020204" pitchFamily="34" charset="0"/>
              <a:buChar char="•"/>
            </a:pPr>
            <a:r>
              <a:rPr lang="en-US" sz="1400" dirty="0"/>
              <a:t> Frances Harcourt-Brown (</a:t>
            </a:r>
            <a:r>
              <a:rPr lang="en-US" sz="1400" dirty="0">
                <a:hlinkClick r:id="rId2"/>
              </a:rPr>
              <a:t>https://www.harcourt-brown.co.uk/owners/frequently-asked-questions/FAQRHD</a:t>
            </a:r>
            <a:r>
              <a:rPr lang="en-US" sz="1400" dirty="0"/>
              <a:t>) </a:t>
            </a:r>
          </a:p>
          <a:p>
            <a:pPr>
              <a:buFont typeface="Arial" panose="020B0604020202020204" pitchFamily="34" charset="0"/>
              <a:buChar char="•"/>
            </a:pPr>
            <a:r>
              <a:rPr lang="en-US" sz="1400" dirty="0"/>
              <a:t> The American Rabbit Breeders Association (ARBA) (</a:t>
            </a:r>
            <a:r>
              <a:rPr lang="en-US" sz="1400" dirty="0">
                <a:hlinkClick r:id="rId3"/>
              </a:rPr>
              <a:t>www.arba.net</a:t>
            </a:r>
            <a:r>
              <a:rPr lang="en-US" sz="1400" dirty="0"/>
              <a:t>) </a:t>
            </a:r>
          </a:p>
          <a:p>
            <a:pPr>
              <a:buFont typeface="Arial" panose="020B0604020202020204" pitchFamily="34" charset="0"/>
              <a:buChar char="•"/>
            </a:pPr>
            <a:r>
              <a:rPr lang="en-US" sz="1400" dirty="0"/>
              <a:t> USDA’s Animal and Plant Health Inspection Service (APHIS) (</a:t>
            </a:r>
            <a:r>
              <a:rPr lang="en-US" sz="1400" dirty="0">
                <a:hlinkClick r:id="rId4"/>
              </a:rPr>
              <a:t>https://www.aphis.usda.gov/aphis/home/</a:t>
            </a:r>
            <a:r>
              <a:rPr lang="en-US" sz="1400" dirty="0"/>
              <a:t>) </a:t>
            </a:r>
          </a:p>
          <a:p>
            <a:pPr>
              <a:buFont typeface="Arial" panose="020B0604020202020204" pitchFamily="34" charset="0"/>
              <a:buChar char="•"/>
            </a:pPr>
            <a:r>
              <a:rPr lang="en-US" sz="1400" dirty="0"/>
              <a:t> The Ohio State University – 4-H Information (</a:t>
            </a:r>
            <a:r>
              <a:rPr lang="en-US" sz="1400" dirty="0">
                <a:hlinkClick r:id="rId5"/>
              </a:rPr>
              <a:t>https://ohio4h.org/statewide-programs/animal-sciences/rabbit/rabbit-resources</a:t>
            </a:r>
            <a:r>
              <a:rPr lang="en-US" sz="1400" dirty="0"/>
              <a:t>) </a:t>
            </a:r>
          </a:p>
          <a:p>
            <a:pPr>
              <a:buFont typeface="Arial" panose="020B0604020202020204" pitchFamily="34" charset="0"/>
              <a:buChar char="•"/>
            </a:pPr>
            <a:r>
              <a:rPr lang="en-US" sz="1400" dirty="0"/>
              <a:t> World Organization for Animal Health (</a:t>
            </a:r>
            <a:r>
              <a:rPr lang="en-US" sz="1400" dirty="0">
                <a:hlinkClick r:id="rId6"/>
              </a:rPr>
              <a:t>https://www.oie.int/fileadmin/Home/eng/Animal_Health_in_the_World/docs/pdf/Disease_cards/RHD.pdf</a:t>
            </a:r>
            <a:r>
              <a:rPr lang="en-US" sz="1400" dirty="0"/>
              <a:t>) </a:t>
            </a:r>
          </a:p>
          <a:p>
            <a:pPr>
              <a:buFont typeface="Arial" panose="020B0604020202020204" pitchFamily="34" charset="0"/>
              <a:buChar char="•"/>
            </a:pPr>
            <a:r>
              <a:rPr lang="en-US" sz="1400" dirty="0"/>
              <a:t> The Center for Food Security &amp; Public Health and the Institute for International Cooperation in Animal Biologics (</a:t>
            </a:r>
            <a:r>
              <a:rPr lang="en-US" sz="1400" u="sng" dirty="0">
                <a:hlinkClick r:id="rId7"/>
              </a:rPr>
              <a:t>http://www.cfsph.iastate.edu/Factsheets/pdfs/rabbit_hemorrhagic_disease.pdf</a:t>
            </a:r>
            <a:r>
              <a:rPr lang="en-US" sz="1400" u="sng" dirty="0"/>
              <a:t>)</a:t>
            </a:r>
            <a:endParaRPr lang="en-US" sz="1400" dirty="0"/>
          </a:p>
          <a:p>
            <a:pPr>
              <a:buFont typeface="Arial" panose="020B0604020202020204" pitchFamily="34" charset="0"/>
              <a:buChar char="•"/>
            </a:pPr>
            <a:r>
              <a:rPr lang="en-US" sz="1400" dirty="0"/>
              <a:t> The House Rabbit Society (</a:t>
            </a:r>
            <a:r>
              <a:rPr lang="en-US" sz="1400" dirty="0">
                <a:hlinkClick r:id="rId8"/>
              </a:rPr>
              <a:t>https://rabbit.org/</a:t>
            </a:r>
            <a:r>
              <a:rPr lang="en-US" sz="1400" dirty="0"/>
              <a:t>) </a:t>
            </a:r>
          </a:p>
          <a:p>
            <a:pPr>
              <a:buFont typeface="Arial" panose="020B0604020202020204" pitchFamily="34" charset="0"/>
              <a:buChar char="•"/>
            </a:pPr>
            <a:r>
              <a:rPr lang="en-US" sz="1400" dirty="0"/>
              <a:t> Dove Valley Veterinary Hospital (Cave Creek, Arizona) (</a:t>
            </a:r>
            <a:r>
              <a:rPr lang="en-US" sz="1400" dirty="0">
                <a:hlinkClick r:id="rId9"/>
              </a:rPr>
              <a:t>http://www.dovevalleyah.com/</a:t>
            </a:r>
            <a:r>
              <a:rPr lang="en-US" sz="1400" dirty="0"/>
              <a:t>) </a:t>
            </a:r>
          </a:p>
          <a:p>
            <a:pPr>
              <a:buFont typeface="Arial" panose="020B0604020202020204" pitchFamily="34" charset="0"/>
              <a:buChar char="•"/>
            </a:pPr>
            <a:r>
              <a:rPr lang="en-US" sz="1400" dirty="0"/>
              <a:t> Members of the Maricopa County Small Stock Advisory Committee (AZ)</a:t>
            </a:r>
          </a:p>
        </p:txBody>
      </p:sp>
      <p:sp>
        <p:nvSpPr>
          <p:cNvPr id="4" name="Slide Number Placeholder 3">
            <a:extLst>
              <a:ext uri="{FF2B5EF4-FFF2-40B4-BE49-F238E27FC236}">
                <a16:creationId xmlns:a16="http://schemas.microsoft.com/office/drawing/2014/main" id="{B9421A9A-EA6C-45F4-BEFC-6EE40FE75D9A}"/>
              </a:ext>
            </a:extLst>
          </p:cNvPr>
          <p:cNvSpPr>
            <a:spLocks noGrp="1"/>
          </p:cNvSpPr>
          <p:nvPr>
            <p:ph type="sldNum" sz="quarter" idx="12"/>
          </p:nvPr>
        </p:nvSpPr>
        <p:spPr>
          <a:xfrm>
            <a:off x="10837333" y="6470704"/>
            <a:ext cx="973667" cy="274320"/>
          </a:xfrm>
        </p:spPr>
        <p:txBody>
          <a:bodyPr>
            <a:normAutofit/>
          </a:bodyPr>
          <a:lstStyle/>
          <a:p>
            <a:pPr>
              <a:spcAft>
                <a:spcPts val="600"/>
              </a:spcAft>
            </a:pPr>
            <a:fld id="{4FAB73BC-B049-4115-A692-8D63A059BFB8}" type="slidenum">
              <a:rPr lang="en-US" smtClean="0"/>
              <a:pPr>
                <a:spcAft>
                  <a:spcPts val="600"/>
                </a:spcAft>
              </a:pPr>
              <a:t>28</a:t>
            </a:fld>
            <a:endParaRPr lang="en-US"/>
          </a:p>
        </p:txBody>
      </p:sp>
    </p:spTree>
    <p:extLst>
      <p:ext uri="{BB962C8B-B14F-4D97-AF65-F5344CB8AC3E}">
        <p14:creationId xmlns:p14="http://schemas.microsoft.com/office/powerpoint/2010/main" val="1982416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318670-23D3-4CBE-A887-ABD041368F46}"/>
              </a:ext>
            </a:extLst>
          </p:cNvPr>
          <p:cNvSpPr>
            <a:spLocks noGrp="1"/>
          </p:cNvSpPr>
          <p:nvPr>
            <p:ph type="ctrTitle"/>
          </p:nvPr>
        </p:nvSpPr>
        <p:spPr>
          <a:xfrm>
            <a:off x="4393184" y="1105352"/>
            <a:ext cx="6819459" cy="2635408"/>
          </a:xfrm>
        </p:spPr>
        <p:txBody>
          <a:bodyPr anchor="b">
            <a:normAutofit/>
          </a:bodyPr>
          <a:lstStyle/>
          <a:p>
            <a:pPr algn="l"/>
            <a:r>
              <a:rPr lang="en-US" sz="4800" dirty="0">
                <a:solidFill>
                  <a:schemeClr val="bg1"/>
                </a:solidFill>
              </a:rPr>
              <a:t>Rabbit Biosecurity &amp; RHD Information </a:t>
            </a:r>
            <a:r>
              <a:rPr lang="en-US" sz="4800" dirty="0">
                <a:solidFill>
                  <a:srgbClr val="FFFFFF"/>
                </a:solidFill>
              </a:rPr>
              <a:t>– In Conclusion</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type="subTitle" idx="1"/>
          </p:nvPr>
        </p:nvSpPr>
        <p:spPr>
          <a:xfrm>
            <a:off x="4713223" y="4385853"/>
            <a:ext cx="6353968" cy="1828021"/>
          </a:xfrm>
        </p:spPr>
        <p:txBody>
          <a:bodyPr anchor="t">
            <a:normAutofit fontScale="92500" lnSpcReduction="10000"/>
          </a:bodyPr>
          <a:lstStyle/>
          <a:p>
            <a:pPr marL="0" indent="0">
              <a:lnSpc>
                <a:spcPct val="90000"/>
              </a:lnSpc>
              <a:buNone/>
            </a:pPr>
            <a:r>
              <a:rPr lang="en-US" dirty="0">
                <a:solidFill>
                  <a:srgbClr val="FFFFFF"/>
                </a:solidFill>
              </a:rPr>
              <a:t>Thank you for reviewing this information, and for educating yourself about Rabbit Biosecurity and RHD! </a:t>
            </a:r>
          </a:p>
          <a:p>
            <a:pPr marL="0" indent="0">
              <a:lnSpc>
                <a:spcPct val="90000"/>
              </a:lnSpc>
              <a:buNone/>
            </a:pPr>
            <a:endParaRPr lang="en-US" sz="900" dirty="0">
              <a:solidFill>
                <a:srgbClr val="FFFFFF"/>
              </a:solidFill>
            </a:endParaRPr>
          </a:p>
          <a:p>
            <a:pPr>
              <a:lnSpc>
                <a:spcPct val="90000"/>
              </a:lnSpc>
            </a:pPr>
            <a:r>
              <a:rPr lang="en-US" dirty="0">
                <a:solidFill>
                  <a:srgbClr val="FFFFFF"/>
                </a:solidFill>
              </a:rPr>
              <a:t>There is more that you can learn about Biosecurity and RHD on the Internet. For the most up-to-date information, join the </a:t>
            </a:r>
            <a:r>
              <a:rPr lang="en-US" dirty="0">
                <a:solidFill>
                  <a:schemeClr val="bg1"/>
                </a:solidFill>
              </a:rPr>
              <a:t>North Americans RHDV2 Group and/or RHDV Information Page on Facebook.</a:t>
            </a:r>
          </a:p>
          <a:p>
            <a:pPr>
              <a:lnSpc>
                <a:spcPct val="90000"/>
              </a:lnSpc>
            </a:pPr>
            <a:endParaRPr lang="en-US" dirty="0">
              <a:solidFill>
                <a:schemeClr val="bg1"/>
              </a:solidFill>
            </a:endParaRPr>
          </a:p>
          <a:p>
            <a:pPr>
              <a:lnSpc>
                <a:spcPct val="90000"/>
              </a:lnSpc>
            </a:pPr>
            <a:r>
              <a:rPr lang="en-US" sz="1200" dirty="0">
                <a:solidFill>
                  <a:schemeClr val="bg1"/>
                </a:solidFill>
              </a:rPr>
              <a:t>Compiled and written by Judy Burgess from various sources</a:t>
            </a:r>
          </a:p>
        </p:txBody>
      </p:sp>
      <p:cxnSp>
        <p:nvCxnSpPr>
          <p:cNvPr id="14" name="Straight Connector 13">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8125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5D55E-EADD-41FE-8659-2FC5C1EAE61E}"/>
              </a:ext>
            </a:extLst>
          </p:cNvPr>
          <p:cNvSpPr>
            <a:spLocks noGrp="1"/>
          </p:cNvSpPr>
          <p:nvPr>
            <p:ph type="title"/>
          </p:nvPr>
        </p:nvSpPr>
        <p:spPr/>
        <p:txBody>
          <a:bodyPr/>
          <a:lstStyle/>
          <a:p>
            <a:r>
              <a:rPr lang="en-US" dirty="0">
                <a:solidFill>
                  <a:schemeClr val="accent1"/>
                </a:solidFill>
              </a:rPr>
              <a:t>Biological Threat – Definition </a:t>
            </a:r>
          </a:p>
        </p:txBody>
      </p:sp>
      <p:sp>
        <p:nvSpPr>
          <p:cNvPr id="3" name="Content Placeholder 2">
            <a:extLst>
              <a:ext uri="{FF2B5EF4-FFF2-40B4-BE49-F238E27FC236}">
                <a16:creationId xmlns:a16="http://schemas.microsoft.com/office/drawing/2014/main" id="{16C5D76F-ACD0-4715-A038-151430BA1363}"/>
              </a:ext>
            </a:extLst>
          </p:cNvPr>
          <p:cNvSpPr>
            <a:spLocks noGrp="1"/>
          </p:cNvSpPr>
          <p:nvPr>
            <p:ph idx="1"/>
          </p:nvPr>
        </p:nvSpPr>
        <p:spPr/>
        <p:txBody>
          <a:bodyPr>
            <a:normAutofit/>
          </a:bodyPr>
          <a:lstStyle/>
          <a:p>
            <a:pPr marL="0" indent="0">
              <a:buNone/>
            </a:pPr>
            <a:r>
              <a:rPr lang="en-US" sz="2800" b="1" dirty="0"/>
              <a:t>A Biological Threat is a threat carried out by </a:t>
            </a:r>
            <a:r>
              <a:rPr lang="en-US" sz="2800" b="1" dirty="0">
                <a:solidFill>
                  <a:srgbClr val="FF0000"/>
                </a:solidFill>
              </a:rPr>
              <a:t>biological agents</a:t>
            </a:r>
          </a:p>
          <a:p>
            <a:pPr>
              <a:buFont typeface="Arial" panose="020B0604020202020204" pitchFamily="34" charset="0"/>
              <a:buChar char="•"/>
            </a:pPr>
            <a:r>
              <a:rPr lang="en-US" sz="2800" dirty="0"/>
              <a:t> Biological Agent definition from Disasterassistance.gov: “</a:t>
            </a:r>
            <a:r>
              <a:rPr lang="en-US" dirty="0"/>
              <a:t>Biological agents are bacteria, </a:t>
            </a:r>
            <a:r>
              <a:rPr lang="en-US" dirty="0">
                <a:solidFill>
                  <a:srgbClr val="FF0000"/>
                </a:solidFill>
              </a:rPr>
              <a:t>viruses</a:t>
            </a:r>
            <a:r>
              <a:rPr lang="en-US" dirty="0"/>
              <a:t>, and toxins that can disable or kill people, animals, and crops.”</a:t>
            </a:r>
          </a:p>
          <a:p>
            <a:pPr>
              <a:buFont typeface="Arial" panose="020B0604020202020204" pitchFamily="34" charset="0"/>
              <a:buChar char="•"/>
            </a:pPr>
            <a:r>
              <a:rPr lang="en-US" dirty="0"/>
              <a:t> The biological agent we will focus on in this presentation is the </a:t>
            </a:r>
            <a:r>
              <a:rPr lang="en-US" dirty="0">
                <a:solidFill>
                  <a:srgbClr val="FF0000"/>
                </a:solidFill>
              </a:rPr>
              <a:t>Rabbit Hemorrhagic Disease virus</a:t>
            </a:r>
            <a:r>
              <a:rPr lang="en-US" dirty="0"/>
              <a:t> (“RHD”)</a:t>
            </a:r>
          </a:p>
          <a:p>
            <a:pPr lvl="1">
              <a:buFont typeface="Arial" panose="020B0604020202020204" pitchFamily="34" charset="0"/>
              <a:buChar char="•"/>
            </a:pPr>
            <a:r>
              <a:rPr lang="en-US" dirty="0"/>
              <a:t> The first variation of RHD is known as “RHDV1”</a:t>
            </a:r>
          </a:p>
          <a:p>
            <a:pPr lvl="1">
              <a:buFont typeface="Arial" panose="020B0604020202020204" pitchFamily="34" charset="0"/>
              <a:buChar char="•"/>
            </a:pPr>
            <a:r>
              <a:rPr lang="en-US" dirty="0"/>
              <a:t> The second variation of RHD is known as “RHDV2”</a:t>
            </a:r>
          </a:p>
        </p:txBody>
      </p:sp>
      <p:sp>
        <p:nvSpPr>
          <p:cNvPr id="4" name="Slide Number Placeholder 3">
            <a:extLst>
              <a:ext uri="{FF2B5EF4-FFF2-40B4-BE49-F238E27FC236}">
                <a16:creationId xmlns:a16="http://schemas.microsoft.com/office/drawing/2014/main" id="{6BD96160-825B-4920-9087-AC5EF15CB21E}"/>
              </a:ext>
            </a:extLst>
          </p:cNvPr>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167229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5D55E-EADD-41FE-8659-2FC5C1EAE61E}"/>
              </a:ext>
            </a:extLst>
          </p:cNvPr>
          <p:cNvSpPr>
            <a:spLocks noGrp="1"/>
          </p:cNvSpPr>
          <p:nvPr>
            <p:ph type="title"/>
          </p:nvPr>
        </p:nvSpPr>
        <p:spPr/>
        <p:txBody>
          <a:bodyPr/>
          <a:lstStyle/>
          <a:p>
            <a:r>
              <a:rPr lang="en-US" dirty="0">
                <a:solidFill>
                  <a:schemeClr val="accent1"/>
                </a:solidFill>
              </a:rPr>
              <a:t>Biosecurity – Definition</a:t>
            </a:r>
          </a:p>
        </p:txBody>
      </p:sp>
      <p:sp>
        <p:nvSpPr>
          <p:cNvPr id="3" name="Content Placeholder 2">
            <a:extLst>
              <a:ext uri="{FF2B5EF4-FFF2-40B4-BE49-F238E27FC236}">
                <a16:creationId xmlns:a16="http://schemas.microsoft.com/office/drawing/2014/main" id="{16C5D76F-ACD0-4715-A038-151430BA1363}"/>
              </a:ext>
            </a:extLst>
          </p:cNvPr>
          <p:cNvSpPr>
            <a:spLocks noGrp="1"/>
          </p:cNvSpPr>
          <p:nvPr>
            <p:ph idx="1"/>
          </p:nvPr>
        </p:nvSpPr>
        <p:spPr/>
        <p:txBody>
          <a:bodyPr>
            <a:normAutofit/>
          </a:bodyPr>
          <a:lstStyle/>
          <a:p>
            <a:pPr marL="0" indent="0">
              <a:buNone/>
            </a:pPr>
            <a:r>
              <a:rPr lang="en-US" sz="2800" b="1" dirty="0"/>
              <a:t>Biosecurity can be defined as: </a:t>
            </a:r>
          </a:p>
          <a:p>
            <a:r>
              <a:rPr lang="en-US" sz="2800" dirty="0"/>
              <a:t>(1) the methods that are used to stop a disease or infection from spreading from one person, animal, or place to others; </a:t>
            </a:r>
          </a:p>
          <a:p>
            <a:r>
              <a:rPr lang="en-US" sz="2800" dirty="0"/>
              <a:t>(2) actions that are taken to prevent damage from </a:t>
            </a:r>
            <a:r>
              <a:rPr lang="en-US" sz="2800" dirty="0">
                <a:solidFill>
                  <a:srgbClr val="FF0000"/>
                </a:solidFill>
              </a:rPr>
              <a:t>biological threats</a:t>
            </a:r>
          </a:p>
          <a:p>
            <a:endParaRPr lang="en-US" sz="2800" dirty="0">
              <a:solidFill>
                <a:srgbClr val="FF0000"/>
              </a:solidFill>
            </a:endParaRPr>
          </a:p>
          <a:p>
            <a:pPr marL="0" indent="0">
              <a:buNone/>
            </a:pPr>
            <a:r>
              <a:rPr lang="en-US" sz="2800" dirty="0"/>
              <a:t>The biosecurity in this presentation is specific to </a:t>
            </a:r>
            <a:r>
              <a:rPr lang="en-US" sz="2800" dirty="0">
                <a:solidFill>
                  <a:srgbClr val="FF0000"/>
                </a:solidFill>
              </a:rPr>
              <a:t>RHD</a:t>
            </a:r>
            <a:r>
              <a:rPr lang="en-US" sz="2800" dirty="0"/>
              <a:t>. </a:t>
            </a:r>
          </a:p>
        </p:txBody>
      </p:sp>
      <p:sp>
        <p:nvSpPr>
          <p:cNvPr id="4" name="Slide Number Placeholder 3">
            <a:extLst>
              <a:ext uri="{FF2B5EF4-FFF2-40B4-BE49-F238E27FC236}">
                <a16:creationId xmlns:a16="http://schemas.microsoft.com/office/drawing/2014/main" id="{6BD96160-825B-4920-9087-AC5EF15CB21E}"/>
              </a:ext>
            </a:extLst>
          </p:cNvPr>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76254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67005-3C67-4A7A-8081-A9EEDC05A59A}"/>
              </a:ext>
            </a:extLst>
          </p:cNvPr>
          <p:cNvSpPr>
            <a:spLocks noGrp="1"/>
          </p:cNvSpPr>
          <p:nvPr>
            <p:ph type="title"/>
          </p:nvPr>
        </p:nvSpPr>
        <p:spPr/>
        <p:txBody>
          <a:bodyPr/>
          <a:lstStyle/>
          <a:p>
            <a:r>
              <a:rPr lang="en-US" dirty="0">
                <a:solidFill>
                  <a:schemeClr val="accent1"/>
                </a:solidFill>
              </a:rPr>
              <a:t>Rabbit Biosecurity – Importance</a:t>
            </a:r>
          </a:p>
        </p:txBody>
      </p:sp>
      <p:sp>
        <p:nvSpPr>
          <p:cNvPr id="3" name="Content Placeholder 2">
            <a:extLst>
              <a:ext uri="{FF2B5EF4-FFF2-40B4-BE49-F238E27FC236}">
                <a16:creationId xmlns:a16="http://schemas.microsoft.com/office/drawing/2014/main" id="{53867F5D-E62B-413F-A84C-E9E3B2FA2B52}"/>
              </a:ext>
            </a:extLst>
          </p:cNvPr>
          <p:cNvSpPr>
            <a:spLocks noGrp="1"/>
          </p:cNvSpPr>
          <p:nvPr>
            <p:ph idx="1"/>
          </p:nvPr>
        </p:nvSpPr>
        <p:spPr>
          <a:xfrm>
            <a:off x="1024128" y="2286000"/>
            <a:ext cx="10576633" cy="4023360"/>
          </a:xfrm>
        </p:spPr>
        <p:txBody>
          <a:bodyPr>
            <a:normAutofit lnSpcReduction="10000"/>
          </a:bodyPr>
          <a:lstStyle/>
          <a:p>
            <a:pPr marL="0" indent="0">
              <a:buNone/>
            </a:pPr>
            <a:r>
              <a:rPr lang="en-US" sz="2800" b="1" dirty="0"/>
              <a:t>Why is Biosecurity Important to rabbits and us?</a:t>
            </a:r>
          </a:p>
          <a:p>
            <a:pPr>
              <a:buFont typeface="Arial" panose="020B0604020202020204" pitchFamily="34" charset="0"/>
              <a:buChar char="•"/>
            </a:pPr>
            <a:r>
              <a:rPr lang="en-US" dirty="0"/>
              <a:t> Biosecurity is important because it can keep our rabbits and native species of rabbits and hares safe from RHD. </a:t>
            </a:r>
          </a:p>
          <a:p>
            <a:pPr>
              <a:buFont typeface="Arial" panose="020B0604020202020204" pitchFamily="34" charset="0"/>
              <a:buChar char="•"/>
            </a:pPr>
            <a:r>
              <a:rPr lang="en-US" dirty="0"/>
              <a:t> RHD only affects rabbits and hares, and does not pose a threat to humans or other animals.</a:t>
            </a:r>
          </a:p>
          <a:p>
            <a:pPr>
              <a:buFont typeface="Arial" panose="020B0604020202020204" pitchFamily="34" charset="0"/>
              <a:buChar char="•"/>
            </a:pPr>
            <a:r>
              <a:rPr lang="en-US" dirty="0"/>
              <a:t> Maintaining biosecurity in our rabbitries will help keep RHD from spreading to native species and to other rabbitries.</a:t>
            </a:r>
          </a:p>
          <a:p>
            <a:pPr>
              <a:buFont typeface="Arial" panose="020B0604020202020204" pitchFamily="34" charset="0"/>
              <a:buChar char="•"/>
            </a:pPr>
            <a:r>
              <a:rPr lang="en-US" dirty="0"/>
              <a:t> If we fail to maintain biosecurity, we can put our rabbits, others’ rabbits, and native species at risk.</a:t>
            </a:r>
          </a:p>
          <a:p>
            <a:pPr lvl="1">
              <a:buFont typeface="Courier New" panose="02070309020205020404" pitchFamily="49" charset="0"/>
              <a:buChar char="o"/>
            </a:pPr>
            <a:r>
              <a:rPr lang="en-US" dirty="0"/>
              <a:t> It may be difficult for native species to survive if their numbers are greatly reduced by disease </a:t>
            </a:r>
          </a:p>
          <a:p>
            <a:pPr lvl="1">
              <a:buFont typeface="Courier New" panose="02070309020205020404" pitchFamily="49" charset="0"/>
              <a:buChar char="o"/>
            </a:pPr>
            <a:r>
              <a:rPr lang="en-US" dirty="0"/>
              <a:t> If native species are greatly reduced in numbers, the natural food chain will be disrupted, and predators will starve and/or seek out other food sources (e.g., farmer/rancher/pet animals).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322B33F-39CE-4261-BA25-BFAB0645F0AD}"/>
              </a:ext>
            </a:extLst>
          </p:cNvPr>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362718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67005-3C67-4A7A-8081-A9EEDC05A59A}"/>
              </a:ext>
            </a:extLst>
          </p:cNvPr>
          <p:cNvSpPr>
            <a:spLocks noGrp="1"/>
          </p:cNvSpPr>
          <p:nvPr>
            <p:ph type="title"/>
          </p:nvPr>
        </p:nvSpPr>
        <p:spPr/>
        <p:txBody>
          <a:bodyPr/>
          <a:lstStyle/>
          <a:p>
            <a:r>
              <a:rPr lang="en-US" dirty="0">
                <a:solidFill>
                  <a:schemeClr val="accent1"/>
                </a:solidFill>
              </a:rPr>
              <a:t>Quarantine – Definition </a:t>
            </a:r>
          </a:p>
        </p:txBody>
      </p:sp>
      <p:sp>
        <p:nvSpPr>
          <p:cNvPr id="3" name="Content Placeholder 2">
            <a:extLst>
              <a:ext uri="{FF2B5EF4-FFF2-40B4-BE49-F238E27FC236}">
                <a16:creationId xmlns:a16="http://schemas.microsoft.com/office/drawing/2014/main" id="{53867F5D-E62B-413F-A84C-E9E3B2FA2B52}"/>
              </a:ext>
            </a:extLst>
          </p:cNvPr>
          <p:cNvSpPr>
            <a:spLocks noGrp="1"/>
          </p:cNvSpPr>
          <p:nvPr>
            <p:ph idx="1"/>
          </p:nvPr>
        </p:nvSpPr>
        <p:spPr/>
        <p:txBody>
          <a:bodyPr/>
          <a:lstStyle/>
          <a:p>
            <a:pPr marL="0" indent="0">
              <a:buNone/>
            </a:pPr>
            <a:r>
              <a:rPr lang="en-US" sz="2800" b="1" dirty="0"/>
              <a:t>Dictionary.com defines Quarantine (in part) as:</a:t>
            </a:r>
          </a:p>
          <a:p>
            <a:pPr>
              <a:buFont typeface="Arial" panose="020B0604020202020204" pitchFamily="34" charset="0"/>
              <a:buChar char="•"/>
            </a:pPr>
            <a:r>
              <a:rPr lang="en-US" dirty="0"/>
              <a:t> a strict isolation imposed to prevent the spread of disease</a:t>
            </a:r>
          </a:p>
          <a:p>
            <a:pPr>
              <a:buFont typeface="Arial" panose="020B0604020202020204" pitchFamily="34" charset="0"/>
              <a:buChar char="•"/>
            </a:pPr>
            <a:r>
              <a:rPr lang="en-US" dirty="0"/>
              <a:t> a period, originally 40 days, of detention or isolation imposed upon ships, persons, animals, or plants on arrival at a port or place, when suspected of carrying some infectious or contagious disease.</a:t>
            </a:r>
          </a:p>
          <a:p>
            <a:pPr marL="0" indent="0">
              <a:buNone/>
            </a:pPr>
            <a:endParaRPr lang="en-US" dirty="0"/>
          </a:p>
          <a:p>
            <a:pPr marL="0" indent="0">
              <a:buNone/>
            </a:pPr>
            <a:r>
              <a:rPr lang="en-US" sz="2400" dirty="0"/>
              <a:t>The quarantine information in this presentation is specific to </a:t>
            </a:r>
            <a:r>
              <a:rPr lang="en-US" sz="2400" dirty="0">
                <a:solidFill>
                  <a:srgbClr val="FF0000"/>
                </a:solidFill>
              </a:rPr>
              <a:t>RHD</a:t>
            </a:r>
            <a:r>
              <a:rPr lang="en-US" sz="2400" dirty="0"/>
              <a:t>. </a:t>
            </a:r>
          </a:p>
          <a:p>
            <a:pPr marL="0" indent="0">
              <a:buNone/>
            </a:pPr>
            <a:endParaRPr lang="en-US" dirty="0"/>
          </a:p>
        </p:txBody>
      </p:sp>
      <p:sp>
        <p:nvSpPr>
          <p:cNvPr id="4" name="Slide Number Placeholder 3">
            <a:extLst>
              <a:ext uri="{FF2B5EF4-FFF2-40B4-BE49-F238E27FC236}">
                <a16:creationId xmlns:a16="http://schemas.microsoft.com/office/drawing/2014/main" id="{8322B33F-39CE-4261-BA25-BFAB0645F0AD}"/>
              </a:ext>
            </a:extLst>
          </p:cNvPr>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2538901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964788" y="-110063"/>
            <a:ext cx="3391900" cy="5249334"/>
          </a:xfrm>
        </p:spPr>
        <p:txBody>
          <a:bodyPr>
            <a:normAutofit/>
          </a:bodyPr>
          <a:lstStyle/>
          <a:p>
            <a:pPr algn="r"/>
            <a:r>
              <a:rPr lang="en-US" dirty="0"/>
              <a:t>Biosecurity – General Quarantine Info</a:t>
            </a:r>
          </a:p>
        </p:txBody>
      </p:sp>
      <p:cxnSp>
        <p:nvCxnSpPr>
          <p:cNvPr id="17" name="Straight Connector 16">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4999330" y="804333"/>
            <a:ext cx="6947828" cy="5249334"/>
          </a:xfrm>
        </p:spPr>
        <p:txBody>
          <a:bodyPr anchor="ctr">
            <a:normAutofit/>
          </a:bodyPr>
          <a:lstStyle/>
          <a:p>
            <a:pPr marL="0" indent="0">
              <a:buNone/>
            </a:pPr>
            <a:r>
              <a:rPr lang="en-US" sz="1800" b="1" dirty="0"/>
              <a:t>How do you quarantine animals?</a:t>
            </a:r>
          </a:p>
          <a:p>
            <a:pPr>
              <a:buFont typeface="Arial" panose="020B0604020202020204" pitchFamily="34" charset="0"/>
              <a:buChar char="•"/>
            </a:pPr>
            <a:r>
              <a:rPr lang="en-US" sz="1600" dirty="0"/>
              <a:t> A quarantine area should be a separate physical location where no quarantined animals can come into physical contact with animals who are not quarantined. </a:t>
            </a:r>
          </a:p>
          <a:p>
            <a:pPr>
              <a:buFont typeface="Arial" panose="020B0604020202020204" pitchFamily="34" charset="0"/>
              <a:buChar char="•"/>
            </a:pPr>
            <a:r>
              <a:rPr lang="en-US" sz="1600" dirty="0"/>
              <a:t> Sanitize your hands or wear latex or nitrile gloves before caring for rabbits, in between groups or areas of rabbits, and sanitize your hands after caring for rabbits.</a:t>
            </a:r>
          </a:p>
          <a:p>
            <a:pPr>
              <a:buFont typeface="Arial" panose="020B0604020202020204" pitchFamily="34" charset="0"/>
              <a:buChar char="•"/>
            </a:pPr>
            <a:r>
              <a:rPr lang="en-US" sz="1600" dirty="0"/>
              <a:t> Quarantined animals must have their own items (e.g., feed bins and scoops)</a:t>
            </a:r>
          </a:p>
          <a:p>
            <a:pPr>
              <a:buFont typeface="Arial" panose="020B0604020202020204" pitchFamily="34" charset="0"/>
              <a:buChar char="•"/>
            </a:pPr>
            <a:r>
              <a:rPr lang="en-US" sz="1600" dirty="0"/>
              <a:t> Quarantined animals are cared for LAST. </a:t>
            </a:r>
          </a:p>
          <a:p>
            <a:pPr lvl="1">
              <a:buFont typeface="Courier New" panose="02070309020205020404" pitchFamily="49" charset="0"/>
              <a:buChar char="o"/>
            </a:pPr>
            <a:r>
              <a:rPr lang="en-US" sz="1600" dirty="0"/>
              <a:t> This makes it less likely to spread disease or parasites to healthy animals. </a:t>
            </a:r>
          </a:p>
          <a:p>
            <a:pPr marL="0" indent="0">
              <a:buNone/>
            </a:pPr>
            <a:r>
              <a:rPr lang="en-US" sz="1800" b="1" dirty="0"/>
              <a:t>What are some examples of quarantine containers for animals? </a:t>
            </a:r>
          </a:p>
          <a:p>
            <a:pPr>
              <a:buFont typeface="Arial" panose="020B0604020202020204" pitchFamily="34" charset="0"/>
              <a:buChar char="•"/>
            </a:pPr>
            <a:r>
              <a:rPr lang="en-US" sz="1600" dirty="0"/>
              <a:t> For rabbits, a quarantine cage like a regular cage is best, but it can be a different style of cage, a dog kennel, or even a large plastic tote with air circulation holes cut out. </a:t>
            </a:r>
          </a:p>
          <a:p>
            <a:pPr>
              <a:buFont typeface="Arial" panose="020B0604020202020204" pitchFamily="34" charset="0"/>
              <a:buChar char="•"/>
            </a:pPr>
            <a:r>
              <a:rPr lang="en-US" sz="1600" dirty="0"/>
              <a:t> If you quarantine inside your house, you can keep a close watch on animals.</a:t>
            </a:r>
          </a:p>
          <a:p>
            <a:pPr marL="0" indent="0">
              <a:buNone/>
            </a:pPr>
            <a:r>
              <a:rPr lang="en-US" sz="1800" b="1" dirty="0"/>
              <a:t>Plan a quarantine area and have it ready before you need it.</a:t>
            </a:r>
          </a:p>
        </p:txBody>
      </p:sp>
      <p:sp>
        <p:nvSpPr>
          <p:cNvPr id="4" name="Slide Number Placeholder 3">
            <a:extLst>
              <a:ext uri="{FF2B5EF4-FFF2-40B4-BE49-F238E27FC236}">
                <a16:creationId xmlns:a16="http://schemas.microsoft.com/office/drawing/2014/main" id="{D2E03AB6-D387-46EC-A82A-97D3888645CE}"/>
              </a:ext>
            </a:extLst>
          </p:cNvPr>
          <p:cNvSpPr>
            <a:spLocks noGrp="1"/>
          </p:cNvSpPr>
          <p:nvPr>
            <p:ph type="sldNum" sz="quarter" idx="12"/>
          </p:nvPr>
        </p:nvSpPr>
        <p:spPr>
          <a:xfrm>
            <a:off x="10837333" y="6470704"/>
            <a:ext cx="973667" cy="274320"/>
          </a:xfrm>
        </p:spPr>
        <p:txBody>
          <a:bodyPr>
            <a:normAutofit/>
          </a:bodyPr>
          <a:lstStyle/>
          <a:p>
            <a:pPr>
              <a:spcAft>
                <a:spcPts val="600"/>
              </a:spcAft>
            </a:pPr>
            <a:fld id="{4FAB73BC-B049-4115-A692-8D63A059BFB8}" type="slidenum">
              <a:rPr lang="en-US" smtClean="0"/>
              <a:pPr>
                <a:spcAft>
                  <a:spcPts val="600"/>
                </a:spcAft>
              </a:pPr>
              <a:t>7</a:t>
            </a:fld>
            <a:endParaRPr lang="en-US"/>
          </a:p>
        </p:txBody>
      </p:sp>
    </p:spTree>
    <p:extLst>
      <p:ext uri="{BB962C8B-B14F-4D97-AF65-F5344CB8AC3E}">
        <p14:creationId xmlns:p14="http://schemas.microsoft.com/office/powerpoint/2010/main" val="1655847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p:txBody>
          <a:bodyPr/>
          <a:lstStyle/>
          <a:p>
            <a:r>
              <a:rPr lang="en-US" dirty="0">
                <a:solidFill>
                  <a:schemeClr val="accent1"/>
                </a:solidFill>
              </a:rPr>
              <a:t>Biosecurity – General Quarantine Info (Continued)</a:t>
            </a:r>
          </a:p>
        </p:txBody>
      </p: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p:txBody>
          <a:bodyPr>
            <a:normAutofit fontScale="92500"/>
          </a:bodyPr>
          <a:lstStyle/>
          <a:p>
            <a:r>
              <a:rPr lang="en-US" b="1" dirty="0"/>
              <a:t>How long should you quarantine animals?</a:t>
            </a:r>
            <a:r>
              <a:rPr lang="en-US" dirty="0"/>
              <a:t> </a:t>
            </a:r>
          </a:p>
          <a:p>
            <a:pPr>
              <a:buFont typeface="Arial" panose="020B0604020202020204" pitchFamily="34" charset="0"/>
              <a:buChar char="•"/>
            </a:pPr>
            <a:r>
              <a:rPr lang="en-US" dirty="0"/>
              <a:t> The length of suggested quarantine should be long enough to cover the </a:t>
            </a:r>
            <a:r>
              <a:rPr lang="en-US" dirty="0">
                <a:solidFill>
                  <a:srgbClr val="FF0000"/>
                </a:solidFill>
              </a:rPr>
              <a:t>incubation period </a:t>
            </a:r>
            <a:r>
              <a:rPr lang="en-US" dirty="0"/>
              <a:t>of disease. </a:t>
            </a:r>
          </a:p>
          <a:p>
            <a:pPr lvl="1">
              <a:buFont typeface="Courier New" panose="02070309020205020404" pitchFamily="49" charset="0"/>
              <a:buChar char="o"/>
            </a:pPr>
            <a:r>
              <a:rPr lang="en-US" dirty="0"/>
              <a:t> The </a:t>
            </a:r>
            <a:r>
              <a:rPr lang="en-US" dirty="0">
                <a:solidFill>
                  <a:srgbClr val="FF0000"/>
                </a:solidFill>
              </a:rPr>
              <a:t>incubation period </a:t>
            </a:r>
            <a:r>
              <a:rPr lang="en-US" dirty="0"/>
              <a:t>is the time in which an animal is infected with a disease, but does not show symptoms. </a:t>
            </a:r>
          </a:p>
          <a:p>
            <a:pPr lvl="1">
              <a:buFont typeface="Courier New" panose="02070309020205020404" pitchFamily="49" charset="0"/>
              <a:buChar char="o"/>
            </a:pPr>
            <a:r>
              <a:rPr lang="en-US" dirty="0"/>
              <a:t> Most incubation periods are under 21 days, so if you quarantine an animal for 21-30 days without symptoms appearing, you can feel confident that the animal is free of disease. </a:t>
            </a:r>
          </a:p>
          <a:p>
            <a:pPr>
              <a:buFont typeface="Arial" panose="020B0604020202020204" pitchFamily="34" charset="0"/>
              <a:buChar char="•"/>
            </a:pPr>
            <a:r>
              <a:rPr lang="en-US" dirty="0"/>
              <a:t> Keep records of when a rabbit entered quarantine and any symptoms observed (e.g., lethargy, not eating, etc.)</a:t>
            </a:r>
          </a:p>
          <a:p>
            <a:pPr lvl="1">
              <a:buFont typeface="Courier New" panose="02070309020205020404" pitchFamily="49" charset="0"/>
              <a:buChar char="o"/>
            </a:pPr>
            <a:r>
              <a:rPr lang="en-US" dirty="0"/>
              <a:t> Record the date with any observed symptoms</a:t>
            </a:r>
          </a:p>
          <a:p>
            <a:pPr lvl="1">
              <a:buFont typeface="Courier New" panose="02070309020205020404" pitchFamily="49" charset="0"/>
              <a:buChar char="o"/>
            </a:pPr>
            <a:r>
              <a:rPr lang="en-US" dirty="0"/>
              <a:t> These will be important if the rabbit becomes sick </a:t>
            </a:r>
          </a:p>
          <a:p>
            <a:pPr>
              <a:buFont typeface="Arial" panose="020B0604020202020204" pitchFamily="34" charset="0"/>
              <a:buChar char="•"/>
            </a:pPr>
            <a:r>
              <a:rPr lang="en-US" dirty="0"/>
              <a:t> After the quarantine is over, the rabbit should get a thorough exam before being returned to the herd, and quarantine items should be disinfected for the next use.</a:t>
            </a:r>
          </a:p>
        </p:txBody>
      </p:sp>
      <p:sp>
        <p:nvSpPr>
          <p:cNvPr id="4" name="Slide Number Placeholder 3">
            <a:extLst>
              <a:ext uri="{FF2B5EF4-FFF2-40B4-BE49-F238E27FC236}">
                <a16:creationId xmlns:a16="http://schemas.microsoft.com/office/drawing/2014/main" id="{07501B3D-CDBE-4CE5-A031-4E31F2D0C55F}"/>
              </a:ext>
            </a:extLst>
          </p:cNvPr>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1765752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318670-23D3-4CBE-A887-ABD041368F46}"/>
              </a:ext>
            </a:extLst>
          </p:cNvPr>
          <p:cNvSpPr>
            <a:spLocks noGrp="1"/>
          </p:cNvSpPr>
          <p:nvPr>
            <p:ph type="title"/>
          </p:nvPr>
        </p:nvSpPr>
        <p:spPr>
          <a:xfrm>
            <a:off x="964788" y="804333"/>
            <a:ext cx="3391900" cy="5249334"/>
          </a:xfrm>
        </p:spPr>
        <p:txBody>
          <a:bodyPr>
            <a:normAutofit/>
          </a:bodyPr>
          <a:lstStyle/>
          <a:p>
            <a:pPr algn="r"/>
            <a:r>
              <a:rPr lang="en-US" dirty="0"/>
              <a:t>Information About Rabbit Hemorrhagic Disease (RHD)</a:t>
            </a:r>
          </a:p>
        </p:txBody>
      </p:sp>
      <p:cxnSp>
        <p:nvCxnSpPr>
          <p:cNvPr id="17" name="Straight Connector 16">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CDB5B0F-3CB9-4A6A-8960-A10B164D5E49}"/>
              </a:ext>
            </a:extLst>
          </p:cNvPr>
          <p:cNvSpPr>
            <a:spLocks noGrp="1"/>
          </p:cNvSpPr>
          <p:nvPr>
            <p:ph idx="1"/>
          </p:nvPr>
        </p:nvSpPr>
        <p:spPr>
          <a:xfrm>
            <a:off x="4999330" y="224852"/>
            <a:ext cx="6811662" cy="6245852"/>
          </a:xfrm>
        </p:spPr>
        <p:txBody>
          <a:bodyPr anchor="ctr">
            <a:normAutofit/>
          </a:bodyPr>
          <a:lstStyle/>
          <a:p>
            <a:r>
              <a:rPr lang="en-US" sz="1800" b="1" dirty="0"/>
              <a:t>What is it and what does it do?</a:t>
            </a:r>
          </a:p>
          <a:p>
            <a:r>
              <a:rPr lang="en-US" sz="1600" dirty="0"/>
              <a:t>Rabbit Hemorrhagic Disease (RHD, collectively, or RHDV1 or RHDV2 specifically) is a highly contagious disease caused by a calicivirus that affects rabbits. In April 2020, RHDV2 had been shown to kill black-tailed jackrabbits and cottontail rabbits in New Mexico and Arizona. RHDV1 was first seen in China in 1984 from rabbits imported from Germany. It has spread to many other countries. RHDV2 has replaced RHDV1 as the main virus strain that is found in the U.S.A. today.</a:t>
            </a:r>
          </a:p>
          <a:p>
            <a:r>
              <a:rPr lang="en-US" sz="1600" dirty="0"/>
              <a:t>RHD is endemic (regularly found and very common) in many places, including Europe, Australia, China, Cuba, and New Zealand. </a:t>
            </a:r>
          </a:p>
          <a:p>
            <a:r>
              <a:rPr lang="en-US" sz="1600" b="1" dirty="0"/>
              <a:t>Symptoms may include:</a:t>
            </a:r>
          </a:p>
          <a:p>
            <a:pPr lvl="1">
              <a:buFont typeface="Arial" panose="020B0604020202020204" pitchFamily="34" charset="0"/>
              <a:buChar char="•"/>
            </a:pPr>
            <a:r>
              <a:rPr lang="en-US" sz="1600" dirty="0"/>
              <a:t>Sudden death (this is the most common symptom)</a:t>
            </a:r>
          </a:p>
          <a:p>
            <a:pPr lvl="1">
              <a:buFont typeface="Arial" panose="020B0604020202020204" pitchFamily="34" charset="0"/>
              <a:buChar char="•"/>
            </a:pPr>
            <a:r>
              <a:rPr lang="en-US" sz="1600" dirty="0"/>
              <a:t>Loss of appetite</a:t>
            </a:r>
          </a:p>
          <a:p>
            <a:pPr lvl="1">
              <a:buFont typeface="Arial" panose="020B0604020202020204" pitchFamily="34" charset="0"/>
              <a:buChar char="•"/>
            </a:pPr>
            <a:r>
              <a:rPr lang="en-US" sz="1600" dirty="0"/>
              <a:t>Lethargy</a:t>
            </a:r>
          </a:p>
          <a:p>
            <a:pPr lvl="1">
              <a:buFont typeface="Arial" panose="020B0604020202020204" pitchFamily="34" charset="0"/>
              <a:buChar char="•"/>
            </a:pPr>
            <a:r>
              <a:rPr lang="en-US" sz="1600" dirty="0"/>
              <a:t>High fever</a:t>
            </a:r>
          </a:p>
          <a:p>
            <a:pPr lvl="1">
              <a:buFont typeface="Arial" panose="020B0604020202020204" pitchFamily="34" charset="0"/>
              <a:buChar char="•"/>
            </a:pPr>
            <a:r>
              <a:rPr lang="en-US" sz="1600" dirty="0"/>
              <a:t>Spasms</a:t>
            </a:r>
          </a:p>
          <a:p>
            <a:pPr lvl="1">
              <a:buFont typeface="Arial" panose="020B0604020202020204" pitchFamily="34" charset="0"/>
              <a:buChar char="•"/>
            </a:pPr>
            <a:r>
              <a:rPr lang="en-US" sz="1600" dirty="0"/>
              <a:t>Bleeding from nose, mouth, and rectum</a:t>
            </a:r>
          </a:p>
          <a:p>
            <a:r>
              <a:rPr lang="en-US" sz="1600" b="1" dirty="0"/>
              <a:t>Sudden, unexplained rabbit deaths are suspicious and should be reported to the State Veterinarian as possible cases of RHD.</a:t>
            </a:r>
            <a:r>
              <a:rPr lang="en-US" sz="1600" dirty="0"/>
              <a:t> Rabbitries infected with RHD typically have multiple rabbits die over a few days’ time. </a:t>
            </a:r>
          </a:p>
        </p:txBody>
      </p:sp>
      <p:sp>
        <p:nvSpPr>
          <p:cNvPr id="4" name="Slide Number Placeholder 3">
            <a:extLst>
              <a:ext uri="{FF2B5EF4-FFF2-40B4-BE49-F238E27FC236}">
                <a16:creationId xmlns:a16="http://schemas.microsoft.com/office/drawing/2014/main" id="{4E9E28BB-A21A-4675-A7B9-5A43C73B7C05}"/>
              </a:ext>
            </a:extLst>
          </p:cNvPr>
          <p:cNvSpPr>
            <a:spLocks noGrp="1"/>
          </p:cNvSpPr>
          <p:nvPr>
            <p:ph type="sldNum" sz="quarter" idx="12"/>
          </p:nvPr>
        </p:nvSpPr>
        <p:spPr>
          <a:xfrm>
            <a:off x="10837333" y="6470704"/>
            <a:ext cx="973667" cy="274320"/>
          </a:xfrm>
        </p:spPr>
        <p:txBody>
          <a:bodyPr>
            <a:normAutofit/>
          </a:bodyPr>
          <a:lstStyle/>
          <a:p>
            <a:pPr>
              <a:spcAft>
                <a:spcPts val="600"/>
              </a:spcAft>
            </a:pPr>
            <a:fld id="{4FAB73BC-B049-4115-A692-8D63A059BFB8}" type="slidenum">
              <a:rPr lang="en-US" smtClean="0"/>
              <a:pPr>
                <a:spcAft>
                  <a:spcPts val="600"/>
                </a:spcAft>
              </a:pPr>
              <a:t>9</a:t>
            </a:fld>
            <a:endParaRPr lang="en-US"/>
          </a:p>
        </p:txBody>
      </p:sp>
    </p:spTree>
    <p:extLst>
      <p:ext uri="{BB962C8B-B14F-4D97-AF65-F5344CB8AC3E}">
        <p14:creationId xmlns:p14="http://schemas.microsoft.com/office/powerpoint/2010/main" val="2314075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4-H Presentation 1">
      <a:dk1>
        <a:sysClr val="windowText" lastClr="000000"/>
      </a:dk1>
      <a:lt1>
        <a:sysClr val="window" lastClr="FFFFFF"/>
      </a:lt1>
      <a:dk2>
        <a:srgbClr val="444D26"/>
      </a:dk2>
      <a:lt2>
        <a:srgbClr val="FEFAC9"/>
      </a:lt2>
      <a:accent1>
        <a:srgbClr val="53614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1179</TotalTime>
  <Words>5043</Words>
  <Application>Microsoft Office PowerPoint</Application>
  <PresentationFormat>Widescreen</PresentationFormat>
  <Paragraphs>319</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Courier New</vt:lpstr>
      <vt:lpstr>Tw Cen MT</vt:lpstr>
      <vt:lpstr>Tw Cen MT Condensed</vt:lpstr>
      <vt:lpstr>Wingdings 3</vt:lpstr>
      <vt:lpstr>Integral</vt:lpstr>
      <vt:lpstr>Rabbit Biosecurity &amp; RHD Information</vt:lpstr>
      <vt:lpstr>Rabbit Biosecurity &amp; RHD  Information – Outline</vt:lpstr>
      <vt:lpstr>Biological Threat – Definition </vt:lpstr>
      <vt:lpstr>Biosecurity – Definition</vt:lpstr>
      <vt:lpstr>Rabbit Biosecurity – Importance</vt:lpstr>
      <vt:lpstr>Quarantine – Definition </vt:lpstr>
      <vt:lpstr>Biosecurity – General Quarantine Info</vt:lpstr>
      <vt:lpstr>Biosecurity – General Quarantine Info (Continued)</vt:lpstr>
      <vt:lpstr>Information About Rabbit Hemorrhagic Disease (RHD)</vt:lpstr>
      <vt:lpstr>Information about RHD (Continued)</vt:lpstr>
      <vt:lpstr>What Disinfection Options are there for RHD?</vt:lpstr>
      <vt:lpstr>How is RHD Spread?</vt:lpstr>
      <vt:lpstr>Protection Against RHD</vt:lpstr>
      <vt:lpstr>Protection Against RHD (Continued)</vt:lpstr>
      <vt:lpstr>Known Areas of RHD Infection in the U.S.A.</vt:lpstr>
      <vt:lpstr>Could it be RHD? What do I do?</vt:lpstr>
      <vt:lpstr>How Do I Bag a carcass or Contaminated Material?</vt:lpstr>
      <vt:lpstr>Rabbit Biosecurity for RHD – Examples and Scenarios</vt:lpstr>
      <vt:lpstr>Biosecurity – Examples</vt:lpstr>
      <vt:lpstr>Biosecurity – Scenario 1</vt:lpstr>
      <vt:lpstr>Biosecurity – Scenario 1 (continued)</vt:lpstr>
      <vt:lpstr>Biosecurity – Scenario 2</vt:lpstr>
      <vt:lpstr>Biosecurity – Scenario 2 (continued)</vt:lpstr>
      <vt:lpstr>Biosecurity – Scenario 3</vt:lpstr>
      <vt:lpstr>How can I Help Save Rabbits?</vt:lpstr>
      <vt:lpstr>How can I Help Save Rabbits? (Continued)</vt:lpstr>
      <vt:lpstr>Summary</vt:lpstr>
      <vt:lpstr>Special Thanks to these Persons and References for their Wealth of Knowledge! </vt:lpstr>
      <vt:lpstr>Rabbit Biosecurity &amp; RHD Information – 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Rabbit Biosecurity &amp; RHDV1/RHDV2 Information</dc:title>
  <dc:creator>Judy Burgess</dc:creator>
  <cp:lastModifiedBy>Judy Burgess</cp:lastModifiedBy>
  <cp:revision>76</cp:revision>
  <dcterms:created xsi:type="dcterms:W3CDTF">2020-04-12T23:06:09Z</dcterms:created>
  <dcterms:modified xsi:type="dcterms:W3CDTF">2020-05-07T06:48:13Z</dcterms:modified>
</cp:coreProperties>
</file>