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27"/>
  </p:notesMasterIdLst>
  <p:sldIdLst>
    <p:sldId id="303" r:id="rId6"/>
    <p:sldId id="323" r:id="rId7"/>
    <p:sldId id="379" r:id="rId8"/>
    <p:sldId id="340" r:id="rId9"/>
    <p:sldId id="355" r:id="rId10"/>
    <p:sldId id="319" r:id="rId11"/>
    <p:sldId id="336" r:id="rId12"/>
    <p:sldId id="344" r:id="rId13"/>
    <p:sldId id="337" r:id="rId14"/>
    <p:sldId id="391" r:id="rId15"/>
    <p:sldId id="392" r:id="rId16"/>
    <p:sldId id="380" r:id="rId17"/>
    <p:sldId id="393" r:id="rId18"/>
    <p:sldId id="383" r:id="rId19"/>
    <p:sldId id="390" r:id="rId20"/>
    <p:sldId id="388" r:id="rId21"/>
    <p:sldId id="389" r:id="rId22"/>
    <p:sldId id="552" r:id="rId23"/>
    <p:sldId id="553" r:id="rId24"/>
    <p:sldId id="367" r:id="rId25"/>
    <p:sldId id="3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E7659-B9D6-D1DD-E884-8647D1C035A3}" v="4034" dt="2024-06-10T18:31:46.237"/>
    <p1510:client id="{109E630C-E918-3DA3-5783-2013F73D4FF1}" v="8" dt="2024-06-11T16:00:31.209"/>
    <p1510:client id="{55CE9999-E30F-8DBE-0634-368F97726AC5}" v="346" dt="2024-06-11T16:48:34.067"/>
    <p1510:client id="{8CCA2DAD-3384-4FE8-B1BA-D7DBE6054710}" v="9" dt="2024-06-10T23:45:50.379"/>
    <p1510:client id="{E2F43648-313A-FC91-71DB-9B51EE0EABC5}" v="5" dt="2024-06-11T15:22:04.220"/>
    <p1510:client id="{ED26E9C7-18BD-A3EE-D2F7-5D563A569514}" v="1214" dt="2024-06-10T22:55:0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A24E1-D64E-46A0-8139-645D18E2E429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7B9CD-39C5-4CB2-9AB0-45F97B8E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77BB8-0EE7-4152-A256-A788779352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1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2DBF-D5A2-1A7F-1922-6899801C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401C9-41F6-5CBB-BE32-C0311F390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7F049-09C3-2F88-F219-C6A8EBF8C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29AE7-D3EC-1B35-058F-8C9F34502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BDC7A-50C3-4F52-889A-4330F65037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32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71226-CA5E-049A-263A-CE969984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9985B-37AD-793A-16E4-821C131C8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30EA5-C430-80A9-DB93-DC65BE69B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C7FD-8DD3-77F0-8D09-8CA236455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BDC7A-50C3-4F52-889A-4330F65037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2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868CC-CF07-187E-37EE-DB089EF5C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69766-122B-2785-34BF-7E2AA1297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FA3A2-FB85-E029-041F-C92A90359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89828-6E49-CF51-098B-32503E811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BDC7A-50C3-4F52-889A-4330F65037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3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Current Priorities:</a:t>
            </a:r>
          </a:p>
          <a:p>
            <a:endParaRPr lang="en-US" b="1"/>
          </a:p>
          <a:p>
            <a:pPr lvl="1"/>
            <a:r>
              <a:rPr lang="en-US" b="1">
                <a:solidFill>
                  <a:srgbClr val="008000"/>
                </a:solidFill>
              </a:rPr>
              <a:t>Regional 4-H Parity and Advisory Board Data</a:t>
            </a:r>
          </a:p>
          <a:p>
            <a:pPr marL="685800" lvl="1" indent="-228600">
              <a:buAutoNum type="arabicPeriod"/>
            </a:pPr>
            <a:r>
              <a:rPr lang="en-US"/>
              <a:t>Worked with Martha Thomas to find some hidden data for some of the counties.</a:t>
            </a:r>
          </a:p>
          <a:p>
            <a:pPr marL="685800" lvl="1" indent="-228600">
              <a:buAutoNum type="arabicPeriod"/>
            </a:pPr>
            <a:r>
              <a:rPr lang="en-US"/>
              <a:t>In the process of adding the new data.</a:t>
            </a:r>
          </a:p>
          <a:p>
            <a:pPr marL="685800" lvl="1" indent="-228600">
              <a:buAutoNum type="arabicPeriod"/>
            </a:pPr>
            <a:r>
              <a:rPr lang="en-US"/>
              <a:t>After meeting with the RDs in April and with Michael, I am working to create a draft “Guide” to support the plans. This will be presented to the RDs to get some feedback, and hopefully provide opportunities for conversations on how move forward. 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FontTx/>
              <a:buNone/>
            </a:pPr>
            <a:r>
              <a:rPr lang="en-US" b="1"/>
              <a:t>4-H Regional Advisory Committee Nominations Open</a:t>
            </a:r>
          </a:p>
          <a:p>
            <a:pPr marL="685800" lvl="1" indent="-228600">
              <a:buFontTx/>
              <a:buAutoNum type="arabicPeriod"/>
            </a:pPr>
            <a:r>
              <a:rPr lang="en-US" b="0"/>
              <a:t>Goals/Purpose: </a:t>
            </a:r>
          </a:p>
          <a:p>
            <a:pPr marL="1143000" lvl="2" indent="-228600">
              <a:buFontTx/>
              <a:buAutoNum type="arabicPeriod"/>
            </a:pPr>
            <a:r>
              <a:rPr lang="en-US" b="0"/>
              <a:t>Connect, Collaborate, and Share Ideas</a:t>
            </a:r>
          </a:p>
          <a:p>
            <a:pPr marL="914400" lvl="2" indent="0">
              <a:buFontTx/>
              <a:buNone/>
            </a:pPr>
            <a:r>
              <a:rPr lang="en-US" b="0"/>
              <a:t>  </a:t>
            </a:r>
          </a:p>
          <a:p>
            <a:pPr lvl="1"/>
            <a:r>
              <a:rPr lang="en-US" b="1"/>
              <a:t>4-H Engagement Outreach Pilot</a:t>
            </a:r>
          </a:p>
          <a:p>
            <a:pPr marL="685800" lvl="1" indent="-228600">
              <a:buAutoNum type="arabicPeriod"/>
            </a:pPr>
            <a:r>
              <a:rPr lang="en-US"/>
              <a:t>It’s an Outreach Pilot to engage with underserved and underrepresented populations (youth and families) from the southern region.</a:t>
            </a:r>
          </a:p>
          <a:p>
            <a:pPr marL="685800" lvl="1" indent="-228600">
              <a:buAutoNum type="arabicPeriod"/>
            </a:pPr>
            <a:r>
              <a:rPr lang="en-US"/>
              <a:t>And it’s an opportunity to capitalize on the events surrounding the state fair and an opportunity to expand our partnership with CSU Pueblo. </a:t>
            </a:r>
          </a:p>
          <a:p>
            <a:pPr lvl="1"/>
            <a:endParaRPr lang="en-US"/>
          </a:p>
          <a:p>
            <a:r>
              <a:rPr lang="en-US" b="1"/>
              <a:t>From the field: </a:t>
            </a:r>
          </a:p>
          <a:p>
            <a:pPr lvl="1"/>
            <a:r>
              <a:rPr lang="en-US"/>
              <a:t>Arapahoe County </a:t>
            </a:r>
          </a:p>
          <a:p>
            <a:pPr lvl="1"/>
            <a:r>
              <a:rPr lang="en-US"/>
              <a:t>Douglas County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E5DED-FA32-49D8-BBAF-5E738BAC1D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Current Priorities:</a:t>
            </a:r>
          </a:p>
          <a:p>
            <a:endParaRPr lang="en-US" b="1"/>
          </a:p>
          <a:p>
            <a:pPr lvl="1"/>
            <a:r>
              <a:rPr lang="en-US" b="1">
                <a:solidFill>
                  <a:srgbClr val="008000"/>
                </a:solidFill>
              </a:rPr>
              <a:t>Regional 4-H Parity and Advisory Board Data</a:t>
            </a:r>
          </a:p>
          <a:p>
            <a:pPr marL="685800" lvl="1" indent="-228600">
              <a:buAutoNum type="arabicPeriod"/>
            </a:pPr>
            <a:r>
              <a:rPr lang="en-US"/>
              <a:t>Worked with Martha Thomas to find some hidden data for some of the counties.</a:t>
            </a:r>
          </a:p>
          <a:p>
            <a:pPr marL="685800" lvl="1" indent="-228600">
              <a:buAutoNum type="arabicPeriod"/>
            </a:pPr>
            <a:r>
              <a:rPr lang="en-US"/>
              <a:t>In the process of adding the new data.</a:t>
            </a:r>
          </a:p>
          <a:p>
            <a:pPr marL="685800" lvl="1" indent="-228600">
              <a:buAutoNum type="arabicPeriod"/>
            </a:pPr>
            <a:r>
              <a:rPr lang="en-US"/>
              <a:t>After meeting with the RDs in April and with Michael, I am working to create a draft “Guide” to support the plans. This will be presented to the RDs to get some feedback, and hopefully provide opportunities for conversations on how move forward. 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FontTx/>
              <a:buNone/>
            </a:pPr>
            <a:r>
              <a:rPr lang="en-US" b="1"/>
              <a:t>4-H Regional Advisory Committee Nominations Open</a:t>
            </a:r>
          </a:p>
          <a:p>
            <a:pPr marL="685800" lvl="1" indent="-228600">
              <a:buFontTx/>
              <a:buAutoNum type="arabicPeriod"/>
            </a:pPr>
            <a:r>
              <a:rPr lang="en-US" b="0"/>
              <a:t>Goals/Purpose: </a:t>
            </a:r>
          </a:p>
          <a:p>
            <a:pPr marL="1143000" lvl="2" indent="-228600">
              <a:buFontTx/>
              <a:buAutoNum type="arabicPeriod"/>
            </a:pPr>
            <a:r>
              <a:rPr lang="en-US" b="0"/>
              <a:t>Connect, Collaborate, and Share Ideas</a:t>
            </a:r>
          </a:p>
          <a:p>
            <a:pPr marL="914400" lvl="2" indent="0">
              <a:buFontTx/>
              <a:buNone/>
            </a:pPr>
            <a:r>
              <a:rPr lang="en-US" b="0"/>
              <a:t>  </a:t>
            </a:r>
          </a:p>
          <a:p>
            <a:pPr lvl="1"/>
            <a:r>
              <a:rPr lang="en-US" b="1"/>
              <a:t>4-H Engagement Outreach Pilot</a:t>
            </a:r>
          </a:p>
          <a:p>
            <a:pPr marL="685800" lvl="1" indent="-228600">
              <a:buAutoNum type="arabicPeriod"/>
            </a:pPr>
            <a:r>
              <a:rPr lang="en-US"/>
              <a:t>It’s an Outreach Pilot to engage with underserved and underrepresented populations (youth and families) from the southern region.</a:t>
            </a:r>
          </a:p>
          <a:p>
            <a:pPr marL="685800" lvl="1" indent="-228600">
              <a:buAutoNum type="arabicPeriod"/>
            </a:pPr>
            <a:r>
              <a:rPr lang="en-US"/>
              <a:t>And it’s an opportunity to capitalize on the events surrounding the state fair and an opportunity to expand our partnership with CSU Pueblo. </a:t>
            </a:r>
          </a:p>
          <a:p>
            <a:pPr lvl="1"/>
            <a:endParaRPr lang="en-US"/>
          </a:p>
          <a:p>
            <a:r>
              <a:rPr lang="en-US" b="1"/>
              <a:t>From the field: </a:t>
            </a:r>
          </a:p>
          <a:p>
            <a:pPr lvl="1"/>
            <a:r>
              <a:rPr lang="en-US"/>
              <a:t>Arapahoe County </a:t>
            </a:r>
          </a:p>
          <a:p>
            <a:pPr lvl="1"/>
            <a:r>
              <a:rPr lang="en-US"/>
              <a:t>Douglas County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E5DED-FA32-49D8-BBAF-5E738BAC1D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6896599" y="1"/>
            <a:ext cx="5295402" cy="68580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16634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60D13FC-B932-8748-9302-97E9EA9EDB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3678" y="5914379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39996" y="2448265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39996" y="3866468"/>
            <a:ext cx="8597823" cy="446404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27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7089" y="2457396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17843" y="5324895"/>
            <a:ext cx="11707009" cy="16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45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55544" y="2407829"/>
            <a:ext cx="3180577" cy="553998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11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997131"/>
            <a:ext cx="12192000" cy="544538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505712" y="2407829"/>
            <a:ext cx="3180577" cy="553998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11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355879" y="2407829"/>
            <a:ext cx="3180577" cy="553998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11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7766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8235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068235" y="0"/>
            <a:ext cx="412376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35788" y="2495589"/>
            <a:ext cx="3388659" cy="483085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471" b="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435788" y="3429000"/>
            <a:ext cx="3388659" cy="441581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5" y="6130744"/>
            <a:ext cx="431421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599" y="866879"/>
            <a:ext cx="4290357" cy="1488356"/>
          </a:xfrm>
        </p:spPr>
        <p:txBody>
          <a:bodyPr anchor="t" anchorCtr="0"/>
          <a:lstStyle>
            <a:lvl1pPr>
              <a:defRPr sz="4236"/>
            </a:lvl1pPr>
          </a:lstStyle>
          <a:p>
            <a:r>
              <a:rPr lang="en-US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599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87553" y="0"/>
            <a:ext cx="680444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3472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3047" y="866879"/>
            <a:ext cx="4290357" cy="1488356"/>
          </a:xfrm>
        </p:spPr>
        <p:txBody>
          <a:bodyPr anchor="t" anchorCtr="0"/>
          <a:lstStyle>
            <a:lvl1pPr>
              <a:defRPr sz="4236"/>
            </a:lvl1pPr>
          </a:lstStyle>
          <a:p>
            <a:r>
              <a:rPr lang="en-US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046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680444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4069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64776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3316" y="5871797"/>
            <a:ext cx="11485369" cy="699811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79"/>
            </a:lvl1pPr>
          </a:lstStyle>
          <a:p>
            <a:r>
              <a:rPr lang="en-US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382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1679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8073556" y="2044932"/>
            <a:ext cx="3564263" cy="1147498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394"/>
            </a:lvl1pPr>
          </a:lstStyle>
          <a:p>
            <a:r>
              <a:rPr lang="en-US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73556" y="3290748"/>
            <a:ext cx="3564263" cy="435440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119910" y="1273270"/>
            <a:ext cx="6055592" cy="44084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05015"/>
            <a:ext cx="12192000" cy="352986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FF12DEE-5851-3CB4-0A26-D8B9F5FF31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4345" y="6505014"/>
            <a:ext cx="1765265" cy="3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7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6896599" y="1"/>
            <a:ext cx="5295402" cy="68580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16634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00A0CB-F57A-A142-85AE-ED9553A6B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3678" y="5914379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505015"/>
            <a:ext cx="12192000" cy="352986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59A03E-DCE6-11F4-36D7-0B6713CBB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4345" y="6505014"/>
            <a:ext cx="1765265" cy="3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010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643538" y="3705195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7417669" y="0"/>
            <a:ext cx="4774331" cy="6676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778009" y="523833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0DFE6B-2DB9-0D48-9851-7D66154CF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538" y="5496486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643538" y="3705195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78009" y="523833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7" y="-1"/>
            <a:ext cx="6070663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7DE0A-3D16-1343-90D1-AEC78AD3CB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538" y="5496486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643538" y="3704819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78009" y="5237957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6B76894-D611-0748-9C57-E1E22212E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3538" y="5541309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- CS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36000"/>
            <a:ext cx="12203818" cy="61802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85190" y="2613712"/>
            <a:ext cx="8692741" cy="165122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65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085188" y="4538998"/>
            <a:ext cx="8692742" cy="423645"/>
          </a:xfrm>
        </p:spPr>
        <p:txBody>
          <a:bodyPr wrap="square"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5511"/>
            <a:ext cx="4151452" cy="6680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84" y="5676598"/>
            <a:ext cx="3983747" cy="7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4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- Signa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36000"/>
            <a:ext cx="12203818" cy="61802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5511"/>
            <a:ext cx="4151452" cy="668049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85190" y="2613712"/>
            <a:ext cx="8692741" cy="165122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65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085188" y="4538998"/>
            <a:ext cx="8692742" cy="423645"/>
          </a:xfrm>
        </p:spPr>
        <p:txBody>
          <a:bodyPr wrap="square"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84" y="5676598"/>
            <a:ext cx="3983747" cy="7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-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21526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46016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077934"/>
            <a:ext cx="12192000" cy="780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44" y="6139355"/>
            <a:ext cx="3600432" cy="6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- Signa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77934"/>
            <a:ext cx="12192000" cy="780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21526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3538" y="446016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44" y="6139355"/>
            <a:ext cx="3600432" cy="6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-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190463" y="109070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3" name="TextBox 2"/>
          <p:cNvSpPr txBox="1"/>
          <p:nvPr userDrawn="1"/>
        </p:nvSpPr>
        <p:spPr>
          <a:xfrm>
            <a:off x="-1847272" y="-418353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29371" y="-70223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tx2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8"/>
            <a:ext cx="11083634" cy="423645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tx2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077934"/>
            <a:ext cx="12192000" cy="780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3538" y="446016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44" y="6139355"/>
            <a:ext cx="3600432" cy="6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7" y="-1"/>
            <a:ext cx="6070663" cy="68580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16634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6294458-F560-0B42-B8E9-68378AB16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3678" y="5914379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-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190463" y="109070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3" name="TextBox 2"/>
          <p:cNvSpPr txBox="1"/>
          <p:nvPr userDrawn="1"/>
        </p:nvSpPr>
        <p:spPr>
          <a:xfrm>
            <a:off x="-1847272" y="-418353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29371" y="-70223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tx2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8"/>
            <a:ext cx="11083634" cy="423645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tx2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077934"/>
            <a:ext cx="12192000" cy="780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3538" y="446016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44" y="6139355"/>
            <a:ext cx="3600432" cy="6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54184" y="2195191"/>
            <a:ext cx="11083635" cy="177842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3603"/>
            <a:ext cx="12192000" cy="387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931280" y="6386272"/>
            <a:ext cx="260720" cy="41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" y="6371843"/>
            <a:ext cx="2456477" cy="4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03603"/>
            <a:ext cx="12192000" cy="387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931280" y="6386272"/>
            <a:ext cx="260720" cy="41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" y="6371843"/>
            <a:ext cx="2456477" cy="4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203818" cy="685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63904" y="2948524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63904" y="4002355"/>
            <a:ext cx="8597823" cy="456234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77934"/>
            <a:ext cx="12192000" cy="780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44" y="6139355"/>
            <a:ext cx="3600432" cy="6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63904" y="2948524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63904" y="4002355"/>
            <a:ext cx="8597823" cy="456234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77934"/>
            <a:ext cx="12192000" cy="780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44" y="6139355"/>
            <a:ext cx="3600432" cy="6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1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8235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068235" y="0"/>
            <a:ext cx="412376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35788" y="2495589"/>
            <a:ext cx="3388659" cy="483085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471" b="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435788" y="3429000"/>
            <a:ext cx="3388659" cy="441581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82" y="6263499"/>
            <a:ext cx="2769057" cy="5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599" y="866879"/>
            <a:ext cx="4290357" cy="1651221"/>
          </a:xfrm>
        </p:spPr>
        <p:txBody>
          <a:bodyPr anchor="t" anchorCtr="0"/>
          <a:lstStyle/>
          <a:p>
            <a:r>
              <a:rPr lang="en-US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599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87553" y="0"/>
            <a:ext cx="6804447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" y="6167954"/>
            <a:ext cx="2683157" cy="4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3047" y="866879"/>
            <a:ext cx="4290357" cy="1651221"/>
          </a:xfrm>
        </p:spPr>
        <p:txBody>
          <a:bodyPr anchor="t" anchorCtr="0"/>
          <a:lstStyle/>
          <a:p>
            <a:r>
              <a:rPr lang="en-US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046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6804447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41" y="6210418"/>
            <a:ext cx="2683157" cy="4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64776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3316" y="5871797"/>
            <a:ext cx="11485369" cy="699811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79"/>
            </a:lvl1pPr>
          </a:lstStyle>
          <a:p>
            <a:r>
              <a:rPr lang="en-US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1379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8778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7" y="-1"/>
            <a:ext cx="6070663" cy="68580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16634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81FD44-ED2F-B24C-93BD-D234F0B3D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3678" y="5914379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8073556" y="2044932"/>
            <a:ext cx="3564263" cy="1147498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394"/>
            </a:lvl1pPr>
          </a:lstStyle>
          <a:p>
            <a:r>
              <a:rPr lang="en-US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73556" y="3290748"/>
            <a:ext cx="3564263" cy="439992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119910" y="1273270"/>
            <a:ext cx="6055592" cy="4408467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3603"/>
            <a:ext cx="12192000" cy="387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931280" y="6386272"/>
            <a:ext cx="260720" cy="419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" y="6371843"/>
            <a:ext cx="2456477" cy="4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3603"/>
            <a:ext cx="12192000" cy="3872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931280" y="6386272"/>
            <a:ext cx="260720" cy="41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" y="6371843"/>
            <a:ext cx="2456477" cy="4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987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36000"/>
            <a:ext cx="12203818" cy="61802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052367" y="85511"/>
            <a:ext cx="4151452" cy="668049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43538" y="3347439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78009" y="4761677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8" y="5056846"/>
            <a:ext cx="3496741" cy="6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6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643538" y="3704819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78009" y="5237957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077934"/>
            <a:ext cx="12192000" cy="78006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96" y="6158657"/>
            <a:ext cx="3388953" cy="6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9521-E7D4-7763-512B-45FEA8C3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AC61-0842-08BB-E74E-354279EE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6AC6C-ABF5-F79F-91BF-87D1B8DF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A6F8-2DB8-42A6-95C6-8A8DF1835C43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B343-C7A6-A719-1C2D-1878D366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B3373-1A59-BE82-0AE0-A964A83C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4A33-F0F7-4502-B140-5CA900A2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190463" y="109070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3" name="TextBox 2"/>
          <p:cNvSpPr txBox="1"/>
          <p:nvPr userDrawn="1"/>
        </p:nvSpPr>
        <p:spPr>
          <a:xfrm>
            <a:off x="-1847272" y="-418353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29371" y="-70223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8"/>
            <a:ext cx="11083634" cy="423645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tx2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1D19A33-EC00-5448-858C-C203907D0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3120" y="5955657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190463" y="109070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3" name="TextBox 2"/>
          <p:cNvSpPr txBox="1"/>
          <p:nvPr userDrawn="1"/>
        </p:nvSpPr>
        <p:spPr>
          <a:xfrm>
            <a:off x="-1847272" y="-418353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29371" y="-70223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8"/>
            <a:ext cx="11083634" cy="423645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tx2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B86036-BE8E-EA4B-EBA3-20A23525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13120" y="5955657"/>
            <a:ext cx="3686735" cy="8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54184" y="2195191"/>
            <a:ext cx="11083635" cy="177842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505015"/>
            <a:ext cx="12192000" cy="352986"/>
            <a:chOff x="0" y="7372350"/>
            <a:chExt cx="13817600" cy="40005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11A5348-1B97-A948-8FD0-BA10CAFF83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4345" y="6505014"/>
            <a:ext cx="1765265" cy="3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505013"/>
            <a:ext cx="12192000" cy="352986"/>
            <a:chOff x="0" y="7372350"/>
            <a:chExt cx="13817600" cy="400051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366D11-D0B0-4F4E-BBAB-D0F290BFF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5" y="6505017"/>
            <a:ext cx="1578139" cy="3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39996" y="2448265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39996" y="3866468"/>
            <a:ext cx="8597823" cy="456234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270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9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3" y="2195191"/>
            <a:ext cx="11083635" cy="27292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28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17339" rtl="0" eaLnBrk="1" latinLnBrk="0" hangingPunct="1">
        <a:spcBef>
          <a:spcPct val="0"/>
        </a:spcBef>
        <a:buNone/>
        <a:defRPr sz="4765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463006" indent="-463006" algn="l" defTabSz="617339" rtl="0" eaLnBrk="1" latinLnBrk="0" hangingPunct="1">
        <a:lnSpc>
          <a:spcPct val="120000"/>
        </a:lnSpc>
        <a:spcBef>
          <a:spcPts val="529"/>
        </a:spcBef>
        <a:spcAft>
          <a:spcPts val="529"/>
        </a:spcAft>
        <a:buFont typeface="Arial"/>
        <a:buChar char="•"/>
        <a:defRPr sz="1588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1pPr>
      <a:lvl2pPr marL="1003179" indent="-385839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–"/>
        <a:defRPr sz="1412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2pPr>
      <a:lvl3pPr marL="1543353" indent="-308670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•"/>
        <a:defRPr sz="1412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3pPr>
      <a:lvl4pPr marL="2160693" indent="-308670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–"/>
        <a:defRPr sz="1412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4pPr>
      <a:lvl5pPr marL="2778035" indent="-308670" algn="l" defTabSz="617339" rtl="0" eaLnBrk="1" latinLnBrk="0" hangingPunct="1">
        <a:spcBef>
          <a:spcPct val="20000"/>
        </a:spcBef>
        <a:buFont typeface="Arial"/>
        <a:buChar char="»"/>
        <a:defRPr sz="1454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395376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12718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30058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47400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1pPr>
      <a:lvl2pPr marL="617339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2pPr>
      <a:lvl3pPr marL="1234682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3pPr>
      <a:lvl4pPr marL="1852023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4pPr>
      <a:lvl5pPr marL="246936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5pPr>
      <a:lvl6pPr marL="308670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6pPr>
      <a:lvl7pPr marL="370404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7pPr>
      <a:lvl8pPr marL="4321388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8pPr>
      <a:lvl9pPr marL="4938728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3" y="2195191"/>
            <a:ext cx="11083635" cy="27292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17339" rtl="0" eaLnBrk="1" latinLnBrk="0" hangingPunct="1">
        <a:spcBef>
          <a:spcPct val="0"/>
        </a:spcBef>
        <a:buNone/>
        <a:defRPr sz="4765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463006" indent="-463006" algn="l" defTabSz="617339" rtl="0" eaLnBrk="1" latinLnBrk="0" hangingPunct="1">
        <a:lnSpc>
          <a:spcPct val="120000"/>
        </a:lnSpc>
        <a:spcBef>
          <a:spcPts val="529"/>
        </a:spcBef>
        <a:spcAft>
          <a:spcPts val="529"/>
        </a:spcAft>
        <a:buFont typeface="Arial"/>
        <a:buChar char="•"/>
        <a:defRPr sz="1588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003179" indent="-385839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–"/>
        <a:defRPr sz="1412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543353" indent="-308670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•"/>
        <a:defRPr sz="1412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160693" indent="-308670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–"/>
        <a:defRPr sz="1412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2778035" indent="-308670" algn="l" defTabSz="617339" rtl="0" eaLnBrk="1" latinLnBrk="0" hangingPunct="1">
        <a:spcBef>
          <a:spcPct val="20000"/>
        </a:spcBef>
        <a:buFont typeface="Arial"/>
        <a:buChar char="»"/>
        <a:defRPr sz="1454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395376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12718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30058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47400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1pPr>
      <a:lvl2pPr marL="617339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2pPr>
      <a:lvl3pPr marL="1234682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3pPr>
      <a:lvl4pPr marL="1852023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4pPr>
      <a:lvl5pPr marL="246936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5pPr>
      <a:lvl6pPr marL="308670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6pPr>
      <a:lvl7pPr marL="370404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7pPr>
      <a:lvl8pPr marL="4321388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8pPr>
      <a:lvl9pPr marL="4938728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o4h.colostate.edu/state-fair-information/" TargetMode="Externa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e-mail.online.colostate.edu/?qs=8b165d24246daca361083716bcf44885afa06622bbf7fa3ee5080e9e37bfefa30f60112f43c17e76e49de1bbeff1e20d359853c95bc1499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e-mail.online.colostate.edu/?qs=8b165d24246daca361083716bcf44885afa06622bbf7fa3ee5080e9e37bfefa30f60112f43c17e76e49de1bbeff1e20d359853c95bc1499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8274" y="1488476"/>
            <a:ext cx="5387791" cy="2628797"/>
          </a:xfrm>
        </p:spPr>
        <p:txBody>
          <a:bodyPr/>
          <a:lstStyle/>
          <a:p>
            <a:r>
              <a:rPr lang="en-US"/>
              <a:t>Colorado 4-H YD Professionals</a:t>
            </a:r>
          </a:p>
          <a:p>
            <a:r>
              <a:rPr lang="en-US"/>
              <a:t>Monthly Gathering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4183" y="4737628"/>
            <a:ext cx="2832829" cy="514308"/>
          </a:xfrm>
        </p:spPr>
        <p:txBody>
          <a:bodyPr/>
          <a:lstStyle/>
          <a:p>
            <a:r>
              <a:rPr lang="en-US" sz="2000"/>
              <a:t>June 11,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32F35-6A72-C87D-3173-4F3EA4145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64" y="896584"/>
            <a:ext cx="6199451" cy="46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E34E-FB1B-A286-C96A-6E656549C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8FC7E3-1BF2-2DA9-E811-6088A64E53DA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36626A-C614-E972-206F-E7A59680CB10}"/>
              </a:ext>
            </a:extLst>
          </p:cNvPr>
          <p:cNvSpPr txBox="1"/>
          <p:nvPr/>
        </p:nvSpPr>
        <p:spPr>
          <a:xfrm>
            <a:off x="679334" y="1137947"/>
            <a:ext cx="3980158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Thinking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Planning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Quality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Parity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C24F7-E84D-FCB3-97C1-026A69B3A26A}"/>
              </a:ext>
            </a:extLst>
          </p:cNvPr>
          <p:cNvSpPr txBox="1"/>
          <p:nvPr/>
        </p:nvSpPr>
        <p:spPr>
          <a:xfrm>
            <a:off x="261734" y="188679"/>
            <a:ext cx="2735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>
                <a:solidFill>
                  <a:srgbClr val="1E4D2B"/>
                </a:solidFill>
                <a:latin typeface="Arial" panose="020B0604020202020204"/>
              </a:rPr>
              <a:t>Program Priorities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2AA8C-A619-AC42-7A1A-047F3BFA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565" y="353391"/>
            <a:ext cx="6438956" cy="55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E34E-FB1B-A286-C96A-6E656549C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8FC7E3-1BF2-2DA9-E811-6088A64E53DA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36626A-C614-E972-206F-E7A59680CB10}"/>
              </a:ext>
            </a:extLst>
          </p:cNvPr>
          <p:cNvSpPr txBox="1"/>
          <p:nvPr/>
        </p:nvSpPr>
        <p:spPr>
          <a:xfrm>
            <a:off x="345038" y="1442747"/>
            <a:ext cx="3745181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>
                <a:solidFill>
                  <a:srgbClr val="002060"/>
                </a:solidFill>
                <a:latin typeface="Arial" panose="020B0604020202020204"/>
              </a:rPr>
              <a:t>Responsive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>
                <a:solidFill>
                  <a:srgbClr val="002060"/>
                </a:solidFill>
                <a:latin typeface="Arial" panose="020B0604020202020204"/>
              </a:rPr>
              <a:t>Proactive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 driven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rgbClr val="002060"/>
                </a:solidFill>
                <a:latin typeface="Arial" panose="020B0604020202020204"/>
              </a:rPr>
              <a:t>Based on PYD 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C24F7-E84D-FCB3-97C1-026A69B3A26A}"/>
              </a:ext>
            </a:extLst>
          </p:cNvPr>
          <p:cNvSpPr txBox="1"/>
          <p:nvPr/>
        </p:nvSpPr>
        <p:spPr>
          <a:xfrm>
            <a:off x="261734" y="188679"/>
            <a:ext cx="2735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>
                <a:solidFill>
                  <a:srgbClr val="1E4D2B"/>
                </a:solidFill>
                <a:latin typeface="Arial" panose="020B0604020202020204"/>
              </a:rPr>
              <a:t>Program Priorities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diagram of a flower growing from a seed&#10;&#10;Description automatically generated">
            <a:extLst>
              <a:ext uri="{FF2B5EF4-FFF2-40B4-BE49-F238E27FC236}">
                <a16:creationId xmlns:a16="http://schemas.microsoft.com/office/drawing/2014/main" id="{449FE956-5F3D-5AF4-A47E-9487D3DD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194" y="187739"/>
            <a:ext cx="5008570" cy="62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070015-6EBA-8444-3AB4-BF7AA6762936}"/>
              </a:ext>
            </a:extLst>
          </p:cNvPr>
          <p:cNvSpPr/>
          <p:nvPr/>
        </p:nvSpPr>
        <p:spPr>
          <a:xfrm>
            <a:off x="534960" y="2014430"/>
            <a:ext cx="4041056" cy="17279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05727-3E14-22EE-FF33-57CFCD8AD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"/>
          <a:stretch/>
        </p:blipFill>
        <p:spPr>
          <a:xfrm>
            <a:off x="5270498" y="167148"/>
            <a:ext cx="6386542" cy="60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E29BC-22BB-9BE6-8B4E-C7C6A540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02" y="0"/>
            <a:ext cx="9659698" cy="6354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084483-8970-FF00-C501-F0C8AD4C56E6}"/>
              </a:ext>
            </a:extLst>
          </p:cNvPr>
          <p:cNvSpPr txBox="1"/>
          <p:nvPr/>
        </p:nvSpPr>
        <p:spPr>
          <a:xfrm>
            <a:off x="-183880" y="2213673"/>
            <a:ext cx="29172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1E4D2B"/>
                </a:solidFill>
                <a:latin typeface="Arial" panose="020B0604020202020204"/>
              </a:rPr>
              <a:t>Artificial Intelligence &amp; Agriculture</a:t>
            </a:r>
          </a:p>
          <a:p>
            <a:pPr algn="ctr"/>
            <a:r>
              <a:rPr lang="en-US" sz="2800">
                <a:solidFill>
                  <a:srgbClr val="1E4D2B"/>
                </a:solidFill>
                <a:latin typeface="Arial" panose="020B0604020202020204"/>
              </a:rPr>
              <a:t>Sub-grant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722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41CAA-7873-3F76-A2E5-EE27D6FEBE0D}"/>
              </a:ext>
            </a:extLst>
          </p:cNvPr>
          <p:cNvSpPr/>
          <p:nvPr/>
        </p:nvSpPr>
        <p:spPr>
          <a:xfrm>
            <a:off x="538444" y="1846331"/>
            <a:ext cx="4021393" cy="248751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Arial" panose="020B0604020202020204"/>
                <a:cs typeface="Arial"/>
              </a:rPr>
              <a:t>State 4-H Conference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8345B-2F3B-4556-2A72-828F7CAC0E4E}"/>
              </a:ext>
            </a:extLst>
          </p:cNvPr>
          <p:cNvSpPr txBox="1"/>
          <p:nvPr/>
        </p:nvSpPr>
        <p:spPr>
          <a:xfrm>
            <a:off x="4760778" y="680544"/>
            <a:ext cx="6993036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Vitesse Light"/>
                <a:cs typeface="Arial"/>
              </a:rPr>
              <a:t>Parking and Street Closures:</a:t>
            </a:r>
            <a:r>
              <a:rPr lang="en-US">
                <a:latin typeface="Vitesse Light"/>
                <a:cs typeface="Arial"/>
              </a:rPr>
              <a:t> Conference Lots only, Equine Center, and Laurel Street closure</a:t>
            </a:r>
            <a:endParaRPr lang="en-US">
              <a:latin typeface="Vitesse Light"/>
            </a:endParaRPr>
          </a:p>
          <a:p>
            <a:endParaRPr lang="en-US" sz="2000">
              <a:latin typeface="Vitesse Light"/>
              <a:cs typeface="Arial"/>
            </a:endParaRPr>
          </a:p>
          <a:p>
            <a:r>
              <a:rPr lang="en-US" b="1">
                <a:latin typeface="Vitesse Light"/>
                <a:cs typeface="Arial"/>
              </a:rPr>
              <a:t>State Conference Invoices:</a:t>
            </a:r>
            <a:r>
              <a:rPr lang="en-US">
                <a:latin typeface="Vitesse Light"/>
                <a:cs typeface="Arial"/>
              </a:rPr>
              <a:t> All have been sent</a:t>
            </a:r>
          </a:p>
          <a:p>
            <a:endParaRPr lang="en-US" sz="2000">
              <a:latin typeface="Vitesse Light"/>
              <a:cs typeface="Arial"/>
            </a:endParaRPr>
          </a:p>
          <a:p>
            <a:r>
              <a:rPr lang="en-US" b="1">
                <a:latin typeface="Vitesse Light"/>
                <a:cs typeface="Arial"/>
              </a:rPr>
              <a:t>Reminders:</a:t>
            </a:r>
            <a:r>
              <a:rPr lang="en-US">
                <a:latin typeface="Vitesse Light"/>
                <a:cs typeface="Arial"/>
              </a:rPr>
              <a:t> Water bottle, good walking shoes, lost room keys, workshop tracks and contests, code of conduct and more!</a:t>
            </a:r>
          </a:p>
          <a:p>
            <a:endParaRPr lang="en-US">
              <a:latin typeface="Vitesse Light"/>
              <a:cs typeface="Arial"/>
            </a:endParaRPr>
          </a:p>
          <a:p>
            <a:r>
              <a:rPr lang="en-US" b="1">
                <a:latin typeface="Vitesse Light"/>
                <a:cs typeface="Arial"/>
              </a:rPr>
              <a:t>CAM the Ram Appearance!</a:t>
            </a:r>
          </a:p>
          <a:p>
            <a:endParaRPr lang="en-US">
              <a:latin typeface="Arial" panose="020B0604020202020204"/>
              <a:cs typeface="Arial"/>
            </a:endParaRPr>
          </a:p>
        </p:txBody>
      </p:sp>
      <p:pic>
        <p:nvPicPr>
          <p:cNvPr id="2" name="Picture 1" descr="A four leaf clover with building blocks and a four leaf clover&#10;&#10;Description automatically generated">
            <a:extLst>
              <a:ext uri="{FF2B5EF4-FFF2-40B4-BE49-F238E27FC236}">
                <a16:creationId xmlns:a16="http://schemas.microsoft.com/office/drawing/2014/main" id="{C27C86B8-C5F5-35E0-1AF5-67BD6401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019" y="3443366"/>
            <a:ext cx="4020553" cy="24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41CAA-7873-3F76-A2E5-EE27D6FEBE0D}"/>
              </a:ext>
            </a:extLst>
          </p:cNvPr>
          <p:cNvSpPr/>
          <p:nvPr/>
        </p:nvSpPr>
        <p:spPr>
          <a:xfrm>
            <a:off x="658760" y="1766120"/>
            <a:ext cx="4021393" cy="248751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Arial" panose="020B0604020202020204"/>
                <a:cs typeface="Arial"/>
              </a:rPr>
              <a:t>State Fair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8345B-2F3B-4556-2A72-828F7CAC0E4E}"/>
              </a:ext>
            </a:extLst>
          </p:cNvPr>
          <p:cNvSpPr txBox="1"/>
          <p:nvPr/>
        </p:nvSpPr>
        <p:spPr>
          <a:xfrm>
            <a:off x="5124895" y="1070684"/>
            <a:ext cx="6321273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Arial"/>
              </a:rPr>
              <a:t>State Fair General/FCS Exhibit Schedule</a:t>
            </a:r>
          </a:p>
          <a:p>
            <a:endParaRPr lang="en-US" sz="2000" b="1">
              <a:latin typeface="Times New Roman"/>
              <a:cs typeface="Arial"/>
            </a:endParaRPr>
          </a:p>
          <a:p>
            <a:r>
              <a:rPr lang="en-US" sz="2000" b="1">
                <a:latin typeface="Times New Roman"/>
                <a:cs typeface="Arial"/>
              </a:rPr>
              <a:t>August 5, 5:00pm</a:t>
            </a:r>
            <a:r>
              <a:rPr lang="en-US" sz="2000">
                <a:latin typeface="Times New Roman"/>
                <a:cs typeface="Arial"/>
              </a:rPr>
              <a:t> - All exhibits to be entered in </a:t>
            </a:r>
            <a:r>
              <a:rPr lang="en-US" sz="2000" err="1">
                <a:latin typeface="Times New Roman"/>
                <a:cs typeface="Arial"/>
              </a:rPr>
              <a:t>FairEntry</a:t>
            </a:r>
            <a:r>
              <a:rPr lang="en-US" sz="2000">
                <a:latin typeface="Times New Roman"/>
                <a:cs typeface="Arial"/>
              </a:rPr>
              <a:t>.</a:t>
            </a:r>
          </a:p>
          <a:p>
            <a:endParaRPr lang="en-US" sz="2000">
              <a:latin typeface="Times New Roman"/>
              <a:cs typeface="Arial"/>
            </a:endParaRPr>
          </a:p>
          <a:p>
            <a:r>
              <a:rPr lang="en-US" sz="2000" b="1">
                <a:latin typeface="Times New Roman"/>
                <a:cs typeface="Arial"/>
              </a:rPr>
              <a:t>August 13</a:t>
            </a:r>
            <a:r>
              <a:rPr lang="en-US" sz="2000">
                <a:latin typeface="Times New Roman"/>
                <a:cs typeface="Arial"/>
              </a:rPr>
              <a:t> - Teen Clerk/Volunteer check-in and exhibit drop off. Exhibits must be dropped off at your assigned time in the appropriate building at the state fairgrounds.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Times New Roman"/>
                <a:cs typeface="Arial"/>
              </a:rPr>
              <a:t>Superintendents can check in projects on Aug. 12.</a:t>
            </a:r>
          </a:p>
          <a:p>
            <a:endParaRPr lang="en-US" sz="2000">
              <a:latin typeface="Times New Roman"/>
              <a:cs typeface="Arial"/>
            </a:endParaRPr>
          </a:p>
          <a:p>
            <a:r>
              <a:rPr lang="en-US" sz="2000" b="1">
                <a:latin typeface="Times New Roman"/>
                <a:cs typeface="Arial"/>
              </a:rPr>
              <a:t>August 14-15</a:t>
            </a:r>
            <a:r>
              <a:rPr lang="en-US" sz="2000">
                <a:latin typeface="Times New Roman"/>
                <a:cs typeface="Arial"/>
              </a:rPr>
              <a:t> - Project Judging</a:t>
            </a:r>
          </a:p>
          <a:p>
            <a:endParaRPr lang="en-US" sz="2000">
              <a:latin typeface="Times New Roman"/>
              <a:cs typeface="Arial"/>
            </a:endParaRPr>
          </a:p>
          <a:p>
            <a:r>
              <a:rPr lang="en-US" sz="2000" b="1">
                <a:latin typeface="Times New Roman"/>
                <a:cs typeface="Arial"/>
              </a:rPr>
              <a:t>August 16-18</a:t>
            </a:r>
            <a:r>
              <a:rPr lang="en-US" sz="2000">
                <a:latin typeface="Times New Roman"/>
                <a:cs typeface="Arial"/>
              </a:rPr>
              <a:t> - Project Display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cs typeface="Arial"/>
              </a:rPr>
              <a:t>Superintendents stay Friday to assist with display setup</a:t>
            </a:r>
          </a:p>
          <a:p>
            <a:endParaRPr lang="en-US">
              <a:latin typeface="Times New Roman"/>
              <a:cs typeface="Arial"/>
            </a:endParaRPr>
          </a:p>
          <a:p>
            <a:endParaRPr lang="en-US">
              <a:latin typeface="Arial" panose="020B0604020202020204"/>
              <a:cs typeface="Arial"/>
            </a:endParaRPr>
          </a:p>
        </p:txBody>
      </p:sp>
      <p:pic>
        <p:nvPicPr>
          <p:cNvPr id="2" name="Picture 1" descr="Colorado State Fair homepage">
            <a:extLst>
              <a:ext uri="{FF2B5EF4-FFF2-40B4-BE49-F238E27FC236}">
                <a16:creationId xmlns:a16="http://schemas.microsoft.com/office/drawing/2014/main" id="{0A9A1FE9-4930-DDB6-09EC-981CCC9C2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4754729"/>
            <a:ext cx="22479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41CAA-7873-3F76-A2E5-EE27D6FEBE0D}"/>
              </a:ext>
            </a:extLst>
          </p:cNvPr>
          <p:cNvSpPr/>
          <p:nvPr/>
        </p:nvSpPr>
        <p:spPr>
          <a:xfrm>
            <a:off x="658760" y="1766120"/>
            <a:ext cx="4021393" cy="248751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Arial" panose="020B0604020202020204"/>
                <a:cs typeface="Arial"/>
              </a:rPr>
              <a:t>4-H YD @</a:t>
            </a:r>
          </a:p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Arial" panose="020B0604020202020204"/>
                <a:cs typeface="Arial"/>
              </a:rPr>
              <a:t>State Fair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8345B-2F3B-4556-2A72-828F7CAC0E4E}"/>
              </a:ext>
            </a:extLst>
          </p:cNvPr>
          <p:cNvSpPr txBox="1"/>
          <p:nvPr/>
        </p:nvSpPr>
        <p:spPr>
          <a:xfrm>
            <a:off x="5100675" y="979081"/>
            <a:ext cx="641652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Arial"/>
              </a:rPr>
              <a:t>State Fair General/FCS Exhibit Schedule</a:t>
            </a:r>
          </a:p>
          <a:p>
            <a:endParaRPr lang="en-US">
              <a:latin typeface="Times New Roman"/>
              <a:cs typeface="Arial"/>
            </a:endParaRPr>
          </a:p>
          <a:p>
            <a:r>
              <a:rPr lang="en-US" b="1">
                <a:latin typeface="Times New Roman"/>
                <a:cs typeface="Arial"/>
              </a:rPr>
              <a:t>September 3</a:t>
            </a:r>
            <a:r>
              <a:rPr lang="en-US">
                <a:latin typeface="Times New Roman"/>
                <a:cs typeface="Arial"/>
              </a:rPr>
              <a:t> - All those picking up exhibits must arrive by 9:00am to assist with project take down. We will begin in the 4-H Exhibit Hall taking down and sorting all projects by county. Then we will move to the Dining Hall and then the Auditorium. </a:t>
            </a:r>
          </a:p>
          <a:p>
            <a:endParaRPr lang="en-US">
              <a:latin typeface="Times New Roman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DO NOT start loading your projects until all three buildings have been taken down and projects sorted by county.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Times New Roman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The buildings will be closed at 1:30pm, so projects left after that are the responsibility of the county.</a:t>
            </a:r>
          </a:p>
          <a:p>
            <a:endParaRPr lang="en-US">
              <a:latin typeface="Times New Roman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Please tell your volunteers this information if you are not the one picking up projects.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Times New Roman"/>
              <a:cs typeface="Arial"/>
            </a:endParaRPr>
          </a:p>
          <a:p>
            <a:endParaRPr lang="en-US">
              <a:latin typeface="Arial" panose="020B0604020202020204"/>
              <a:cs typeface="Arial"/>
            </a:endParaRPr>
          </a:p>
        </p:txBody>
      </p:sp>
      <p:pic>
        <p:nvPicPr>
          <p:cNvPr id="4" name="Picture 3" descr="Colorado State Fair homepage">
            <a:extLst>
              <a:ext uri="{FF2B5EF4-FFF2-40B4-BE49-F238E27FC236}">
                <a16:creationId xmlns:a16="http://schemas.microsoft.com/office/drawing/2014/main" id="{9AC2CFA1-A7FD-D335-0F4F-C44ADB689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4754729"/>
            <a:ext cx="22479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541CAA-7873-3F76-A2E5-EE27D6FEBE0D}"/>
              </a:ext>
            </a:extLst>
          </p:cNvPr>
          <p:cNvSpPr/>
          <p:nvPr/>
        </p:nvSpPr>
        <p:spPr>
          <a:xfrm>
            <a:off x="688257" y="1844778"/>
            <a:ext cx="4021393" cy="248751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Arial" panose="020B0604020202020204"/>
                <a:cs typeface="Arial"/>
              </a:rPr>
              <a:t>4-H YD @ </a:t>
            </a:r>
          </a:p>
          <a:p>
            <a:pPr algn="ctr">
              <a:defRPr/>
            </a:pPr>
            <a:r>
              <a:rPr lang="en-US" sz="3600">
                <a:solidFill>
                  <a:srgbClr val="FFFFFF"/>
                </a:solidFill>
                <a:latin typeface="Arial" panose="020B0604020202020204"/>
                <a:cs typeface="Arial"/>
              </a:rPr>
              <a:t>State Fair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8345B-2F3B-4556-2A72-828F7CAC0E4E}"/>
              </a:ext>
            </a:extLst>
          </p:cNvPr>
          <p:cNvSpPr txBox="1"/>
          <p:nvPr/>
        </p:nvSpPr>
        <p:spPr>
          <a:xfrm>
            <a:off x="4998862" y="981150"/>
            <a:ext cx="683985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imes New Roman"/>
                <a:cs typeface="Arial"/>
              </a:rPr>
              <a:t>State Fair 4-H Contests</a:t>
            </a:r>
          </a:p>
          <a:p>
            <a:endParaRPr lang="en-US">
              <a:latin typeface="Times New Roman"/>
              <a:cs typeface="Arial"/>
            </a:endParaRPr>
          </a:p>
          <a:p>
            <a:r>
              <a:rPr lang="en-US" b="1">
                <a:latin typeface="Times New Roman"/>
                <a:cs typeface="Arial"/>
              </a:rPr>
              <a:t>July 15 </a:t>
            </a:r>
            <a:r>
              <a:rPr lang="en-US">
                <a:latin typeface="Times New Roman"/>
                <a:cs typeface="Arial"/>
              </a:rPr>
              <a:t>– Digital Photo Contest deadline.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4-H members submit entries directly into </a:t>
            </a:r>
            <a:r>
              <a:rPr lang="en-US" err="1">
                <a:latin typeface="Times New Roman"/>
                <a:cs typeface="Arial"/>
              </a:rPr>
              <a:t>FairEntry</a:t>
            </a:r>
            <a:r>
              <a:rPr lang="en-US">
                <a:latin typeface="Times New Roman"/>
                <a:cs typeface="Arial"/>
              </a:rPr>
              <a:t>.</a:t>
            </a:r>
            <a:endParaRPr lang="en-US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Times New Roman"/>
              <a:cs typeface="Arial"/>
            </a:endParaRPr>
          </a:p>
          <a:p>
            <a:r>
              <a:rPr lang="en-US" b="1">
                <a:latin typeface="Times New Roman"/>
                <a:cs typeface="Arial"/>
              </a:rPr>
              <a:t>August 5</a:t>
            </a:r>
            <a:r>
              <a:rPr lang="en-US">
                <a:latin typeface="Times New Roman"/>
                <a:cs typeface="Arial"/>
              </a:rPr>
              <a:t> - Contest entry deadline, including for 4-H Agility Trials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Agility Trials are Aug. 17 and 18 at El Paso Co. Fairgrounds, Calhan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Group Leader Sign-up and Schedule are posted for Fashion Revue</a:t>
            </a:r>
          </a:p>
          <a:p>
            <a:endParaRPr lang="en-US">
              <a:latin typeface="Times New Roman"/>
              <a:cs typeface="Arial"/>
            </a:endParaRPr>
          </a:p>
          <a:p>
            <a:r>
              <a:rPr lang="en-US" b="1">
                <a:latin typeface="Times New Roman"/>
                <a:cs typeface="Arial"/>
              </a:rPr>
              <a:t>August 25</a:t>
            </a:r>
            <a:r>
              <a:rPr lang="en-US">
                <a:latin typeface="Times New Roman"/>
                <a:cs typeface="Arial"/>
              </a:rPr>
              <a:t> - Entry deadline for State 4-H Dog Trials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State Dog Trials are Sept. 14-15 at State Fairgrounds, Pueblo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Times New Roman"/>
                <a:cs typeface="Arial"/>
              </a:rPr>
              <a:t>We will be sending out a volunteer sign-up for the Dog Trials in the 4-H newsletter.</a:t>
            </a:r>
          </a:p>
          <a:p>
            <a:endParaRPr lang="en-US">
              <a:latin typeface="Times New Roman"/>
              <a:cs typeface="Arial"/>
            </a:endParaRPr>
          </a:p>
          <a:p>
            <a:endParaRPr lang="en-US">
              <a:latin typeface="Arial" panose="020B0604020202020204"/>
              <a:cs typeface="Arial"/>
            </a:endParaRPr>
          </a:p>
          <a:p>
            <a:r>
              <a:rPr lang="en-US">
                <a:latin typeface="Times New Roman"/>
                <a:cs typeface="Arial"/>
              </a:rPr>
              <a:t>Monitor </a:t>
            </a:r>
            <a:r>
              <a:rPr lang="en-US">
                <a:latin typeface="Times New Roman"/>
                <a:ea typeface="+mn-lt"/>
                <a:cs typeface="+mn-lt"/>
              </a:rPr>
              <a:t>this website for updates:</a:t>
            </a:r>
          </a:p>
          <a:p>
            <a:r>
              <a:rPr lang="en-US">
                <a:latin typeface="Times New Roman"/>
                <a:ea typeface="+mn-lt"/>
                <a:cs typeface="+mn-lt"/>
                <a:hlinkClick r:id="rId2"/>
              </a:rPr>
              <a:t>https://co4h.colostate.edu/state-fair-information/</a:t>
            </a:r>
            <a:r>
              <a:rPr lang="en-US">
                <a:latin typeface="Times New Roman"/>
                <a:ea typeface="+mn-lt"/>
                <a:cs typeface="+mn-lt"/>
              </a:rPr>
              <a:t> </a:t>
            </a:r>
            <a:endParaRPr lang="en-US">
              <a:latin typeface="Times New Roman"/>
              <a:cs typeface="Arial"/>
            </a:endParaRPr>
          </a:p>
        </p:txBody>
      </p:sp>
      <p:pic>
        <p:nvPicPr>
          <p:cNvPr id="4" name="Picture 3" descr="Colorado State Fair homepage">
            <a:extLst>
              <a:ext uri="{FF2B5EF4-FFF2-40B4-BE49-F238E27FC236}">
                <a16:creationId xmlns:a16="http://schemas.microsoft.com/office/drawing/2014/main" id="{B423EA23-3766-158B-67FB-31609E3B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4754729"/>
            <a:ext cx="22479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9FBB-1651-CA03-4470-1BF42F51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0" y="2264124"/>
            <a:ext cx="10515600" cy="1133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Submit Nominations!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705-4AB3-9BF7-1A2E-87BDC05B8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790" y="3846208"/>
            <a:ext cx="7858461" cy="3528159"/>
          </a:xfrm>
        </p:spPr>
        <p:txBody>
          <a:bodyPr vert="horz" lIns="91440" tIns="45720" rIns="91440" bIns="45720" rtlCol="0">
            <a:normAutofit/>
          </a:bodyPr>
          <a:lstStyle/>
          <a:p>
            <a:pPr marL="860425" indent="-860425"/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Who: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4-H Directors, Specialists, Coordinators, Interpreters</a:t>
            </a:r>
          </a:p>
          <a:p>
            <a:pPr marL="860425" indent="-860425"/>
            <a:r>
              <a:rPr lang="en-US" sz="2400" b="1">
                <a:solidFill>
                  <a:schemeClr val="tx1"/>
                </a:solidFill>
              </a:rPr>
              <a:t>What: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Outreach, 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Enhancing Engagement,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Supporting Parity Initiatives  </a:t>
            </a:r>
          </a:p>
          <a:p>
            <a:endParaRPr lang="en-US" sz="20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>
              <a:spcBef>
                <a:spcPts val="1000"/>
              </a:spcBef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qr code on a grey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2AE6B27-FF7A-2BB4-6ECD-D72F402FA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8541" y="3206633"/>
            <a:ext cx="3533730" cy="349084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B6B56-CA38-B377-1D68-7DB4BC5CCE22}"/>
              </a:ext>
            </a:extLst>
          </p:cNvPr>
          <p:cNvSpPr txBox="1">
            <a:spLocks/>
          </p:cNvSpPr>
          <p:nvPr/>
        </p:nvSpPr>
        <p:spPr>
          <a:xfrm>
            <a:off x="198096" y="1578056"/>
            <a:ext cx="10911840" cy="82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tx1"/>
                </a:solidFill>
                <a:latin typeface="Arial Nova Cond" panose="020B0506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4-H Engagement and Expansion Regional Advisory Committee</a:t>
            </a:r>
          </a:p>
          <a:p>
            <a:endParaRPr lang="en-US" sz="2000" b="1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endParaRPr lang="en-US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026" name="Picture 2" descr="Colorado 4-H Youth Development is part of CSU Extension – Colorado 4-H  Grows Here">
            <a:extLst>
              <a:ext uri="{FF2B5EF4-FFF2-40B4-BE49-F238E27FC236}">
                <a16:creationId xmlns:a16="http://schemas.microsoft.com/office/drawing/2014/main" id="{52CEBB43-FB1B-55C2-39F9-02082806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1" y="252423"/>
            <a:ext cx="2691094" cy="1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BE5B873-9DA6-AF7A-508D-92339807672F}"/>
              </a:ext>
            </a:extLst>
          </p:cNvPr>
          <p:cNvSpPr/>
          <p:nvPr/>
        </p:nvSpPr>
        <p:spPr>
          <a:xfrm>
            <a:off x="408790" y="3329840"/>
            <a:ext cx="7858461" cy="36244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6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9FBB-1651-CA03-4470-1BF42F51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0" y="2264124"/>
            <a:ext cx="10515600" cy="1133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Submit Nominations!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705-4AB3-9BF7-1A2E-87BDC05B8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790" y="3846208"/>
            <a:ext cx="7858461" cy="352815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Deadline: </a:t>
            </a:r>
            <a:r>
              <a:rPr lang="en-US" sz="2400" kern="120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Friday, June 21,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</a:rPr>
              <a:t>New Members Announced: </a:t>
            </a:r>
            <a:r>
              <a:rPr lang="en-US" sz="2400">
                <a:solidFill>
                  <a:schemeClr val="tx1"/>
                </a:solidFill>
              </a:rPr>
              <a:t>July 2024 4-H 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400" b="1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Meeting: 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September 2024 </a:t>
            </a:r>
          </a:p>
          <a:p>
            <a:endParaRPr lang="en-US" sz="20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>
              <a:spcBef>
                <a:spcPts val="1000"/>
              </a:spcBef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qr code on a grey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2AE6B27-FF7A-2BB4-6ECD-D72F402FA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8541" y="3206633"/>
            <a:ext cx="3533730" cy="349084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B6B56-CA38-B377-1D68-7DB4BC5CCE22}"/>
              </a:ext>
            </a:extLst>
          </p:cNvPr>
          <p:cNvSpPr txBox="1">
            <a:spLocks/>
          </p:cNvSpPr>
          <p:nvPr/>
        </p:nvSpPr>
        <p:spPr>
          <a:xfrm>
            <a:off x="198096" y="1578056"/>
            <a:ext cx="10911840" cy="82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tx1"/>
                </a:solidFill>
                <a:latin typeface="Arial Nova Cond" panose="020B0506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4-H Engagement and Expansion Regional Advisory Committee</a:t>
            </a:r>
          </a:p>
          <a:p>
            <a:endParaRPr lang="en-US" sz="2000" b="1">
              <a:solidFill>
                <a:schemeClr val="tx1"/>
              </a:solidFill>
            </a:endParaRPr>
          </a:p>
          <a:p>
            <a:pPr marL="0" lvl="1">
              <a:spcBef>
                <a:spcPts val="1000"/>
              </a:spcBef>
            </a:pPr>
            <a:endParaRPr lang="en-US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026" name="Picture 2" descr="Colorado 4-H Youth Development is part of CSU Extension – Colorado 4-H  Grows Here">
            <a:extLst>
              <a:ext uri="{FF2B5EF4-FFF2-40B4-BE49-F238E27FC236}">
                <a16:creationId xmlns:a16="http://schemas.microsoft.com/office/drawing/2014/main" id="{52CEBB43-FB1B-55C2-39F9-02082806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1" y="252423"/>
            <a:ext cx="2691094" cy="1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BE5B873-9DA6-AF7A-508D-92339807672F}"/>
              </a:ext>
            </a:extLst>
          </p:cNvPr>
          <p:cNvSpPr/>
          <p:nvPr/>
        </p:nvSpPr>
        <p:spPr>
          <a:xfrm>
            <a:off x="408790" y="3329840"/>
            <a:ext cx="7858461" cy="36244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2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45635A-D7E2-8191-4BAE-AE3E38A96B44}"/>
              </a:ext>
            </a:extLst>
          </p:cNvPr>
          <p:cNvSpPr/>
          <p:nvPr/>
        </p:nvSpPr>
        <p:spPr>
          <a:xfrm>
            <a:off x="6941574" y="260781"/>
            <a:ext cx="4402871" cy="5589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A2E2F-4795-1760-329F-A7B479A851DD}"/>
              </a:ext>
            </a:extLst>
          </p:cNvPr>
          <p:cNvSpPr txBox="1"/>
          <p:nvPr/>
        </p:nvSpPr>
        <p:spPr>
          <a:xfrm>
            <a:off x="304800" y="9072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 charset="0"/>
                <a:ea typeface="+mn-ea"/>
                <a:cs typeface="+mn-cs"/>
              </a:rPr>
              <a:t>Chat box icebreaker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7CFC3-A2D2-41D4-67DF-6E0469B4D806}"/>
              </a:ext>
            </a:extLst>
          </p:cNvPr>
          <p:cNvSpPr txBox="1"/>
          <p:nvPr/>
        </p:nvSpPr>
        <p:spPr>
          <a:xfrm>
            <a:off x="79613" y="1372101"/>
            <a:ext cx="6017342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defRPr/>
            </a:pPr>
            <a:r>
              <a:rPr lang="en-US" sz="5400" dirty="0">
                <a:solidFill>
                  <a:srgbClr val="0070C0"/>
                </a:solidFill>
                <a:latin typeface="Vitesse Light"/>
              </a:rPr>
              <a:t>What is one 4-H related experience you are excited for this summer?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itesse Ligh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F7287-022D-6863-AAFC-1BF539C1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8" y="795559"/>
            <a:ext cx="1883827" cy="1097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5A2058-527B-AEC3-D78D-6EB677BD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11" y="1305891"/>
            <a:ext cx="5264979" cy="34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3451" y="2502957"/>
            <a:ext cx="4517363" cy="1200329"/>
          </a:xfrm>
        </p:spPr>
        <p:txBody>
          <a:bodyPr/>
          <a:lstStyle/>
          <a:p>
            <a:r>
              <a:rPr lang="en-US" sz="6600">
                <a:latin typeface="Vitesse Light"/>
              </a:rPr>
              <a:t>Questions?</a:t>
            </a:r>
          </a:p>
        </p:txBody>
      </p:sp>
      <p:pic>
        <p:nvPicPr>
          <p:cNvPr id="4" name="Picture 3" descr="A group of people holding sheep&#10;&#10;Description automatically generated">
            <a:extLst>
              <a:ext uri="{FF2B5EF4-FFF2-40B4-BE49-F238E27FC236}">
                <a16:creationId xmlns:a16="http://schemas.microsoft.com/office/drawing/2014/main" id="{B29BB08D-95F6-28CD-E4B6-1FC8C8E41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54" y="985561"/>
            <a:ext cx="66960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872843" y="1520087"/>
            <a:ext cx="3976232" cy="3139321"/>
          </a:xfrm>
        </p:spPr>
        <p:txBody>
          <a:bodyPr/>
          <a:lstStyle/>
          <a:p>
            <a:pPr algn="ctr"/>
            <a:r>
              <a:rPr lang="en-US" sz="4800">
                <a:latin typeface="Vitesse Light"/>
              </a:rPr>
              <a:t>Thank you!</a:t>
            </a:r>
            <a:endParaRPr lang="en-US"/>
          </a:p>
          <a:p>
            <a:pPr algn="ctr"/>
            <a:endParaRPr lang="en-US" sz="4800"/>
          </a:p>
          <a:p>
            <a:pPr algn="ctr"/>
            <a:r>
              <a:rPr lang="en-US" sz="4800">
                <a:latin typeface="Vitesse Light"/>
              </a:rPr>
              <a:t>See you </a:t>
            </a:r>
            <a:endParaRPr lang="en-US" sz="4800"/>
          </a:p>
          <a:p>
            <a:pPr algn="ctr"/>
            <a:r>
              <a:rPr lang="en-US" sz="4800">
                <a:latin typeface="Vitesse Light"/>
              </a:rPr>
              <a:t>July 9th </a:t>
            </a:r>
            <a:endParaRPr lang="en-US" sz="4800"/>
          </a:p>
        </p:txBody>
      </p:sp>
      <p:pic>
        <p:nvPicPr>
          <p:cNvPr id="4" name="Picture 3" descr="A group of girls posing for a photo&#10;&#10;Description automatically generated">
            <a:extLst>
              <a:ext uri="{FF2B5EF4-FFF2-40B4-BE49-F238E27FC236}">
                <a16:creationId xmlns:a16="http://schemas.microsoft.com/office/drawing/2014/main" id="{1FF5602A-AD2B-842E-D18E-FA8F02BA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3" y="668838"/>
            <a:ext cx="7520110" cy="48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1C113-6942-709A-6F2F-263D7145FAA9}"/>
              </a:ext>
            </a:extLst>
          </p:cNvPr>
          <p:cNvSpPr txBox="1"/>
          <p:nvPr/>
        </p:nvSpPr>
        <p:spPr>
          <a:xfrm>
            <a:off x="532395" y="1260322"/>
            <a:ext cx="7691006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Purpose &amp; updates</a:t>
            </a:r>
            <a:endParaRPr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itesse Ligh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rgbClr val="0070C0"/>
                </a:solidFill>
                <a:latin typeface="Vitesse Light"/>
              </a:rPr>
              <a:t>State 4-H Conference</a:t>
            </a:r>
            <a:endParaRPr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itesse Ligh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Vitesse Light"/>
              </a:rPr>
              <a:t>State Fair</a:t>
            </a:r>
            <a:endParaRPr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itesse Ligh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7030A0"/>
                </a:solidFill>
                <a:latin typeface="Vitesse Light"/>
              </a:rPr>
              <a:t>Engagement &amp; Expansion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Q&amp;A</a:t>
            </a:r>
            <a:endParaRPr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itesse Ligh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Wrap Up</a:t>
            </a:r>
            <a:endParaRPr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itesse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954E4-4B44-3F4B-4ED0-EC732F273311}"/>
              </a:ext>
            </a:extLst>
          </p:cNvPr>
          <p:cNvSpPr txBox="1"/>
          <p:nvPr/>
        </p:nvSpPr>
        <p:spPr>
          <a:xfrm>
            <a:off x="265471" y="209058"/>
            <a:ext cx="2448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 charset="0"/>
                <a:ea typeface="+mn-ea"/>
                <a:cs typeface="+mn-cs"/>
              </a:rPr>
              <a:t>Agenda: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logo with a four leaf clover&#10;&#10;Description automatically generated">
            <a:extLst>
              <a:ext uri="{FF2B5EF4-FFF2-40B4-BE49-F238E27FC236}">
                <a16:creationId xmlns:a16="http://schemas.microsoft.com/office/drawing/2014/main" id="{554CCCB2-8A45-1452-9D3E-5135C48F1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2" b="2679"/>
          <a:stretch/>
        </p:blipFill>
        <p:spPr>
          <a:xfrm>
            <a:off x="7888701" y="1489006"/>
            <a:ext cx="3360909" cy="33532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8AF88-1600-5174-78B1-19E1F5E1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886569"/>
            <a:ext cx="1883827" cy="1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35A11-0A66-6299-9EB9-7ABDF648830A}"/>
              </a:ext>
            </a:extLst>
          </p:cNvPr>
          <p:cNvSpPr txBox="1"/>
          <p:nvPr/>
        </p:nvSpPr>
        <p:spPr>
          <a:xfrm>
            <a:off x="534960" y="551528"/>
            <a:ext cx="75610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Colorado 4-H Mission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4-H empowers youth to reach their full potential by working and learning in partnership with caring adults.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B9A2-A0FC-89B1-12CE-87E08B340C8A}"/>
              </a:ext>
            </a:extLst>
          </p:cNvPr>
          <p:cNvSpPr txBox="1"/>
          <p:nvPr/>
        </p:nvSpPr>
        <p:spPr>
          <a:xfrm>
            <a:off x="1013833" y="2909121"/>
            <a:ext cx="6603259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Colorado 4-H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A world in which youth and adults learn, grow and work together.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Vitesse Light"/>
            </a:endParaRPr>
          </a:p>
          <a:p>
            <a:pPr algn="ctr">
              <a:defRPr/>
            </a:pPr>
            <a:endParaRPr lang="en-US" sz="3200">
              <a:solidFill>
                <a:srgbClr val="1E4D2B"/>
              </a:solidFill>
              <a:latin typeface="Vitesse Light"/>
            </a:endParaRPr>
          </a:p>
          <a:p>
            <a:pPr algn="ctr">
              <a:defRPr/>
            </a:pPr>
            <a:r>
              <a:rPr lang="en-US" sz="3200" i="1">
                <a:solidFill>
                  <a:srgbClr val="1E4D2B"/>
                </a:solidFill>
                <a:latin typeface="Vitesse Light"/>
              </a:rPr>
              <a:t>Forward Together, Mission, Motion, Movement</a:t>
            </a:r>
          </a:p>
        </p:txBody>
      </p:sp>
      <p:pic>
        <p:nvPicPr>
          <p:cNvPr id="1026" name="Picture 2" descr="CSU Extension">
            <a:extLst>
              <a:ext uri="{FF2B5EF4-FFF2-40B4-BE49-F238E27FC236}">
                <a16:creationId xmlns:a16="http://schemas.microsoft.com/office/drawing/2014/main" id="{3E7D0092-D332-54AB-8930-883A5A25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73" y="1482048"/>
            <a:ext cx="2850244" cy="2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72A63-5304-588C-2FFC-19DB61A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441119-EE8E-D691-B9AF-04208D672F2D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F821E-BDF4-1FAA-69CD-19382A5CBDFE}"/>
              </a:ext>
            </a:extLst>
          </p:cNvPr>
          <p:cNvSpPr txBox="1"/>
          <p:nvPr/>
        </p:nvSpPr>
        <p:spPr>
          <a:xfrm>
            <a:off x="403122" y="1074509"/>
            <a:ext cx="80132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itesse Ligh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Bring our state 4-H PYD professionals together (county, region, state)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Vitesse Ligh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Share vision, purpose and strategic PYD outcomes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Vitesse Ligh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Provide timely information, resources and training for 4-H professionals across the state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Vitesse Ligh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/>
                <a:ea typeface="+mn-ea"/>
                <a:cs typeface="+mn-cs"/>
              </a:rPr>
              <a:t>Provide opportunity to ask questions, receive answers and share ideas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9B690-4812-67CC-45AA-03AB1AD94B5B}"/>
              </a:ext>
            </a:extLst>
          </p:cNvPr>
          <p:cNvSpPr txBox="1"/>
          <p:nvPr/>
        </p:nvSpPr>
        <p:spPr>
          <a:xfrm>
            <a:off x="324464" y="189991"/>
            <a:ext cx="7678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Vitesse Light" charset="0"/>
                <a:ea typeface="+mn-ea"/>
                <a:cs typeface="+mn-cs"/>
              </a:rPr>
              <a:t>Purpose: Monthly 4-H YD Gatherings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logo with a four leaf clover&#10;&#10;Description automatically generated">
            <a:extLst>
              <a:ext uri="{FF2B5EF4-FFF2-40B4-BE49-F238E27FC236}">
                <a16:creationId xmlns:a16="http://schemas.microsoft.com/office/drawing/2014/main" id="{6FC2A9A8-B71C-55FA-766F-71EFC2784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2" b="2679"/>
          <a:stretch/>
        </p:blipFill>
        <p:spPr>
          <a:xfrm>
            <a:off x="8407745" y="1489006"/>
            <a:ext cx="3360909" cy="33532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816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88F2-EE48-2171-CAB2-016F8748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66A390-17B0-0DDA-CB15-FE37509DF3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594" y="2120372"/>
            <a:ext cx="6461335" cy="1814086"/>
          </a:xfrm>
        </p:spPr>
        <p:txBody>
          <a:bodyPr/>
          <a:lstStyle/>
          <a:p>
            <a:r>
              <a:rPr lang="en-US"/>
              <a:t>Colorado 4-H YD</a:t>
            </a:r>
          </a:p>
          <a:p>
            <a:r>
              <a:rPr lang="en-US"/>
              <a:t>State Updates</a:t>
            </a:r>
          </a:p>
        </p:txBody>
      </p:sp>
    </p:spTree>
    <p:extLst>
      <p:ext uri="{BB962C8B-B14F-4D97-AF65-F5344CB8AC3E}">
        <p14:creationId xmlns:p14="http://schemas.microsoft.com/office/powerpoint/2010/main" val="15086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308B8-FDED-A6E4-19EB-BD9E06EE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4110A8-7CCA-7F89-FFD0-6DF48ED0C778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DE77C81-9155-F25A-01A0-0C7F149F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9" y="102636"/>
            <a:ext cx="7901473" cy="913089"/>
          </a:xfrm>
        </p:spPr>
        <p:txBody>
          <a:bodyPr/>
          <a:lstStyle/>
          <a:p>
            <a:pPr algn="ctr"/>
            <a:r>
              <a:rPr lang="en-US" sz="3600"/>
              <a:t>State 4-H Team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D0F86-0D0F-2675-9D60-2F441064F241}"/>
              </a:ext>
            </a:extLst>
          </p:cNvPr>
          <p:cNvSpPr txBox="1"/>
          <p:nvPr/>
        </p:nvSpPr>
        <p:spPr>
          <a:xfrm>
            <a:off x="170903" y="1412173"/>
            <a:ext cx="513183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Champion the mission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 the vision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 wide strategic planning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 as content experts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programmatic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74" name="Picture 2" descr="Support Colorado 4-H Programming – Colorado 4-H Youth Development is part  of CSU Extension">
            <a:extLst>
              <a:ext uri="{FF2B5EF4-FFF2-40B4-BE49-F238E27FC236}">
                <a16:creationId xmlns:a16="http://schemas.microsoft.com/office/drawing/2014/main" id="{B69CEC23-5B76-58D0-F957-B950BF50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38" y="2184888"/>
            <a:ext cx="6469383" cy="24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F6788-5CA0-3C9A-A7F1-23FCE652E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05154A-3CA5-C374-06DF-64C22809817C}"/>
              </a:ext>
            </a:extLst>
          </p:cNvPr>
          <p:cNvSpPr/>
          <p:nvPr/>
        </p:nvSpPr>
        <p:spPr>
          <a:xfrm>
            <a:off x="534960" y="4332292"/>
            <a:ext cx="1183926" cy="499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B95FE-8E99-4449-E8D2-5E2A813B7AB0}"/>
              </a:ext>
            </a:extLst>
          </p:cNvPr>
          <p:cNvSpPr txBox="1"/>
          <p:nvPr/>
        </p:nvSpPr>
        <p:spPr>
          <a:xfrm>
            <a:off x="129070" y="1374011"/>
            <a:ext cx="4974775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Training &amp; onboarding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Provide resources</a:t>
            </a:r>
            <a:r>
              <a:rPr lang="en-US" sz="3200">
                <a:solidFill>
                  <a:srgbClr val="0070C0"/>
                </a:solidFill>
                <a:latin typeface="Arial" panose="020B0604020202020204"/>
              </a:rPr>
              <a:t> 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 Partnerships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Organize state events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Respond to need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Collaborate &amp; communicate</a:t>
            </a:r>
            <a:endParaRPr lang="en-US" sz="3200">
              <a:solidFill>
                <a:srgbClr val="0070C0"/>
              </a:solidFill>
              <a:latin typeface="Arial" panose="020B0604020202020204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rgbClr val="0070C0"/>
                </a:solidFill>
                <a:cs typeface="Arial" panose="020B0604020202020204"/>
              </a:rPr>
              <a:t>Generate funding </a:t>
            </a:r>
            <a:endParaRPr lang="en-US"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74" name="Picture 2" descr="Support Colorado 4-H Programming – Colorado 4-H Youth Development is part  of CSU Extension">
            <a:extLst>
              <a:ext uri="{FF2B5EF4-FFF2-40B4-BE49-F238E27FC236}">
                <a16:creationId xmlns:a16="http://schemas.microsoft.com/office/drawing/2014/main" id="{1EE9B39E-FB9D-864E-5C74-538B4DC8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35" y="1949756"/>
            <a:ext cx="6720795" cy="25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CCBC4-55AD-21A7-B97B-EB2AC8FDBEE6}"/>
              </a:ext>
            </a:extLst>
          </p:cNvPr>
          <p:cNvSpPr txBox="1"/>
          <p:nvPr/>
        </p:nvSpPr>
        <p:spPr>
          <a:xfrm>
            <a:off x="2388637" y="162813"/>
            <a:ext cx="6680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 4-H Team Responsibilities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2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EAD5C-9195-4CB1-459A-382E62438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5B30B0-251F-1518-CD14-01FA29EC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936" y="458570"/>
            <a:ext cx="6756436" cy="1292662"/>
          </a:xfrm>
        </p:spPr>
        <p:txBody>
          <a:bodyPr/>
          <a:lstStyle/>
          <a:p>
            <a:pPr algn="ctr"/>
            <a:r>
              <a:rPr lang="en-US" sz="3600"/>
              <a:t>State 4-H </a:t>
            </a:r>
            <a:br>
              <a:rPr lang="en-US" sz="3600"/>
            </a:br>
            <a:r>
              <a:rPr lang="en-US" sz="3600"/>
              <a:t>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B807-0D77-FDFC-A33D-8A9AA55D1041}"/>
              </a:ext>
            </a:extLst>
          </p:cNvPr>
          <p:cNvSpPr txBox="1"/>
          <p:nvPr/>
        </p:nvSpPr>
        <p:spPr>
          <a:xfrm>
            <a:off x="5355845" y="370080"/>
            <a:ext cx="7665877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 Program Director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 Specialists: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Animal Science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Budget, project management, events coordination, admin support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Civic Engagement &amp; Curriculum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&amp; IT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Expansion &amp; Engagement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Equine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Military partnerships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Shooting Sports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C00000"/>
                </a:solidFill>
                <a:latin typeface="Arial" panose="020B0604020202020204"/>
              </a:rPr>
              <a:t>State 4-H Office Assistant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STEM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Volunteer Development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1E4D2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52" name="Picture 4" descr="How 4-H in Colorado connects communities across the state - Office of  Engagement and Extension">
            <a:extLst>
              <a:ext uri="{FF2B5EF4-FFF2-40B4-BE49-F238E27FC236}">
                <a16:creationId xmlns:a16="http://schemas.microsoft.com/office/drawing/2014/main" id="{6378CFDC-5F33-F328-D46D-32639359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1" y="2585308"/>
            <a:ext cx="4749367" cy="31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D787C1-9263-A1A8-0267-2F75182D48B1}"/>
              </a:ext>
            </a:extLst>
          </p:cNvPr>
          <p:cNvCxnSpPr/>
          <p:nvPr/>
        </p:nvCxnSpPr>
        <p:spPr>
          <a:xfrm>
            <a:off x="1240971" y="1987420"/>
            <a:ext cx="245395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 Rg" charset="0"/>
            <a:ea typeface="Proxima Nova Rg" charset="0"/>
            <a:cs typeface="Proxima Nova Rg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df9f267-8e0e-4487-b3c8-c3fa390fe1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0B71C998FC046B9A4C2BF5983136A" ma:contentTypeVersion="13" ma:contentTypeDescription="Create a new document." ma:contentTypeScope="" ma:versionID="848cfceffee086609d44cadf0ea1ed2a">
  <xsd:schema xmlns:xsd="http://www.w3.org/2001/XMLSchema" xmlns:xs="http://www.w3.org/2001/XMLSchema" xmlns:p="http://schemas.microsoft.com/office/2006/metadata/properties" xmlns:ns3="edf9f267-8e0e-4487-b3c8-c3fa390fe1cd" xmlns:ns4="5fbfb9a3-9eb7-4ab2-9a98-b23207741b2e" targetNamespace="http://schemas.microsoft.com/office/2006/metadata/properties" ma:root="true" ma:fieldsID="a4a26e990a60e01d1dc6a34aae09bc99" ns3:_="" ns4:_="">
    <xsd:import namespace="edf9f267-8e0e-4487-b3c8-c3fa390fe1cd"/>
    <xsd:import namespace="5fbfb9a3-9eb7-4ab2-9a98-b23207741b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9f267-8e0e-4487-b3c8-c3fa390fe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fb9a3-9eb7-4ab2-9a98-b23207741b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F59E9-C0A7-4B74-A55F-DACF353A3BEF}">
  <ds:schemaRefs>
    <ds:schemaRef ds:uri="5fbfb9a3-9eb7-4ab2-9a98-b23207741b2e"/>
    <ds:schemaRef ds:uri="edf9f267-8e0e-4487-b3c8-c3fa390fe1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67690D-2663-4AFE-93B3-639F6E8DB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4D97E-D6B9-414B-BFF3-0724852435EA}">
  <ds:schemaRefs>
    <ds:schemaRef ds:uri="5fbfb9a3-9eb7-4ab2-9a98-b23207741b2e"/>
    <ds:schemaRef ds:uri="edf9f267-8e0e-4487-b3c8-c3fa390fe1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4-H Team Responsibilities</vt:lpstr>
      <vt:lpstr>PowerPoint Presentation</vt:lpstr>
      <vt:lpstr>State 4-H 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 Nominations! </vt:lpstr>
      <vt:lpstr>Submit Nominations! 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Compton,Michael</dc:creator>
  <cp:revision>9</cp:revision>
  <dcterms:created xsi:type="dcterms:W3CDTF">2024-06-07T18:29:28Z</dcterms:created>
  <dcterms:modified xsi:type="dcterms:W3CDTF">2024-06-11T16:59:28Z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0x0101003C10B71C998FC046B9A4C2BF5983136A</vt:lpwstr>
  </property>
</Properties>
</file>