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1" r:id="rId5"/>
    <p:sldId id="273" r:id="rId6"/>
    <p:sldId id="357" r:id="rId7"/>
    <p:sldId id="358" r:id="rId8"/>
    <p:sldId id="359" r:id="rId9"/>
    <p:sldId id="360" r:id="rId10"/>
    <p:sldId id="364" r:id="rId11"/>
    <p:sldId id="361" r:id="rId12"/>
    <p:sldId id="365" r:id="rId13"/>
    <p:sldId id="362" r:id="rId14"/>
    <p:sldId id="367" r:id="rId15"/>
    <p:sldId id="366" r:id="rId16"/>
  </p:sldIdLst>
  <p:sldSz cx="10363200" cy="7772400"/>
  <p:notesSz cx="7010400" cy="9296400"/>
  <p:custDataLst>
    <p:tags r:id="rId19"/>
  </p:custDataLst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el,Vanessa" initials="T" lastIdx="1" clrIdx="0">
    <p:extLst>
      <p:ext uri="{19B8F6BF-5375-455C-9EA6-DF929625EA0E}">
        <p15:presenceInfo xmlns:p15="http://schemas.microsoft.com/office/powerpoint/2012/main" userId="Tranel,Vanes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00FF"/>
    <a:srgbClr val="008000"/>
    <a:srgbClr val="0099CC"/>
    <a:srgbClr val="33CC33"/>
    <a:srgbClr val="CC006A"/>
    <a:srgbClr val="1E4D2B"/>
    <a:srgbClr val="C10065"/>
    <a:srgbClr val="404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0" autoAdjust="0"/>
    <p:restoredTop sz="94302" autoAdjust="0"/>
  </p:normalViewPr>
  <p:slideViewPr>
    <p:cSldViewPr snapToGrid="0" snapToObjects="1">
      <p:cViewPr varScale="1">
        <p:scale>
          <a:sx n="94" d="100"/>
          <a:sy n="94" d="100"/>
        </p:scale>
        <p:origin x="1242" y="84"/>
      </p:cViewPr>
      <p:guideLst>
        <p:guide orient="horz" pos="2448"/>
        <p:guide pos="3264"/>
      </p:guideLst>
    </p:cSldViewPr>
  </p:slideViewPr>
  <p:outlineViewPr>
    <p:cViewPr>
      <p:scale>
        <a:sx n="33" d="100"/>
        <a:sy n="33" d="100"/>
      </p:scale>
      <p:origin x="0" y="-2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196" d="100"/>
          <a:sy n="196" d="100"/>
        </p:scale>
        <p:origin x="486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06T16:31:13.912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1/9/2019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It’s REALLY important as we create t-shirts, flyers, posters and marketing materials – and as clubs and 4-H groups do the same - that we do it correctly and within the guidelines and rules.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we are going to talk about the few minutes is pretty basic information about the 4-H Name and Emblem Usage – for some of us more “seasoned” staff – it’s a good refresher and for some who are less seasoned, it may be new 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 not be used on or in association</a:t>
            </a:r>
            <a:r>
              <a:rPr lang="en-US" baseline="0" dirty="0" smtClean="0"/>
              <a:t> with products/services such as:  animal feed, beauty products, beverages, food, insurance, pesticides…(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75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all fun and games until someone gets fined up to $5000 or put</a:t>
            </a:r>
            <a:r>
              <a:rPr lang="en-US" baseline="0" dirty="0" smtClean="0"/>
              <a:t> in prison up to 6 months or BOTH!  Actually, that’s for using it without permission.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48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5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say a picture is worth 1000</a:t>
            </a:r>
            <a:r>
              <a:rPr lang="en-US" baseline="0" dirty="0" smtClean="0"/>
              <a:t> words – especially if the picture is a recognizable symbol.  But, that’s only if the symbol remains consistent.  As we look at these graphics – we can easily recognize all of them.  For example:  McDonald’s are always the “golden arches”, with very few exceptions.  (Montrose, CO, Sedona, AZ, a few foreign countries).  The RED CROSS is the RED CROSS, not the ORANGE CROSS.  Bottom line – they are recognizable.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it important to be so picky about an emblem and branding</a:t>
            </a:r>
            <a:r>
              <a:rPr lang="en-US" baseline="0" dirty="0" smtClean="0"/>
              <a:t> of an organization</a:t>
            </a:r>
            <a:r>
              <a:rPr lang="en-US" dirty="0" smtClean="0"/>
              <a:t>?  Belonging-Identity-Recognition…</a:t>
            </a:r>
          </a:p>
          <a:p>
            <a:r>
              <a:rPr lang="en-US" dirty="0" smtClean="0"/>
              <a:t>The 4-H Name and Emblem are special and are f</a:t>
            </a:r>
            <a:r>
              <a:rPr lang="en-US" baseline="0" dirty="0" smtClean="0"/>
              <a:t>ederally protected – GO TO NEXT PAGE…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 he</a:t>
            </a:r>
            <a:r>
              <a:rPr lang="en-US" baseline="0" dirty="0" smtClean="0"/>
              <a:t> or she does!  </a:t>
            </a:r>
          </a:p>
          <a:p>
            <a:r>
              <a:rPr lang="en-US" dirty="0" smtClean="0"/>
              <a:t>The 4-H Emblem so</a:t>
            </a:r>
            <a:r>
              <a:rPr lang="en-US" baseline="0" dirty="0" smtClean="0"/>
              <a:t> valued, </a:t>
            </a:r>
            <a:r>
              <a:rPr lang="en-US" dirty="0" smtClean="0"/>
              <a:t> it was granted a unique and special status; it is in a category similar to the Presidential Seal and the Olympic Emblem. This federal protection makes it a mark into and of itself with protection that </a:t>
            </a:r>
            <a:r>
              <a:rPr lang="en-US" dirty="0" err="1" smtClean="0"/>
              <a:t>supercedes</a:t>
            </a:r>
            <a:r>
              <a:rPr lang="en-US" dirty="0" smtClean="0"/>
              <a:t> the limited authorities of both a trademark and a copyright. As a result, responsibility and stewardship for the 4-H Name &amp; Emblem were not given to the U.S. Patent Office but were given to a higher level of the federal government, a member of the Cabinet, the Secretary of Agriculture. The Secretary has responsibility for the 4-H Name and Emblem, at the direct request of Congress. The “18 USC 707” is the statement in the United States Code that outlines the protection of the 4-H Name &amp; Emblem.</a:t>
            </a:r>
          </a:p>
          <a:p>
            <a:endParaRPr lang="en-US" dirty="0" smtClean="0"/>
          </a:p>
          <a:p>
            <a:r>
              <a:rPr lang="en-US" dirty="0" smtClean="0"/>
              <a:t>Sec.</a:t>
            </a:r>
            <a:r>
              <a:rPr lang="en-US" baseline="0" dirty="0" smtClean="0"/>
              <a:t> of Ag </a:t>
            </a:r>
            <a:r>
              <a:rPr lang="en-US" dirty="0" smtClean="0"/>
              <a:t>DELEGATES oversight</a:t>
            </a:r>
            <a:r>
              <a:rPr lang="en-US" baseline="0" dirty="0" smtClean="0"/>
              <a:t> of the 4-H Name and Emblem to USDA/NIFA 4-H Natl. HQ, etc.  </a:t>
            </a:r>
          </a:p>
          <a:p>
            <a:endParaRPr lang="en-US" baseline="0" dirty="0" smtClean="0"/>
          </a:p>
          <a:p>
            <a:r>
              <a:rPr lang="en-US" dirty="0" smtClean="0"/>
              <a:t>State 4-H offices (through delegation by their land-grant institution’s Cooperative Extension office) are responsible for any 4-H Name and Emblem authorizations that cross local jurisdictions</a:t>
            </a:r>
          </a:p>
          <a:p>
            <a:endParaRPr lang="en-US" dirty="0" smtClean="0"/>
          </a:p>
          <a:p>
            <a:r>
              <a:rPr lang="en-US" dirty="0" smtClean="0"/>
              <a:t>Local 4-H offices (through delegation by their State 4-H office) are responsible for any 4-H Name and Emblem authorization limited to their local area of jurisdiction.</a:t>
            </a:r>
          </a:p>
          <a:p>
            <a:endParaRPr lang="en-US" dirty="0" smtClean="0"/>
          </a:p>
          <a:p>
            <a:r>
              <a:rPr lang="en-US" dirty="0" smtClean="0"/>
              <a:t>It is the legal responsibility of CES and USDA to insure the consistent and correct use of the 4-H Name and Emblem by all levels of salaried and volunteer Extension staff, 4-H participants, and authorized non-Extension entities. Equally important is the responsibility to communicate the significance of the 4-H Name and Emblem as a government-owned emblem that is protected by federal statute. </a:t>
            </a:r>
          </a:p>
          <a:p>
            <a:endParaRPr lang="en-US" dirty="0" smtClean="0"/>
          </a:p>
          <a:p>
            <a:r>
              <a:rPr lang="en-US" dirty="0" smtClean="0"/>
              <a:t>We AUTHORIZE</a:t>
            </a:r>
            <a:r>
              <a:rPr lang="en-US" baseline="0" dirty="0" smtClean="0"/>
              <a:t> USE of name/emblem.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English language</a:t>
            </a:r>
            <a:r>
              <a:rPr lang="en-US" baseline="0" dirty="0" smtClean="0"/>
              <a:t> – a numeral shouldn’t appear at the beginning of a sentence – which would be “Four-H”.  So, it’s better to reword it, in keeping with the usage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39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r>
              <a:rPr lang="en-US" baseline="0" dirty="0" smtClean="0"/>
              <a:t> 18 – UNITED STATES CODE – SECTION 707 – lets the public know it’s a protected symbol owned by the federal </a:t>
            </a:r>
            <a:r>
              <a:rPr lang="en-US" baseline="0" dirty="0" err="1" smtClean="0"/>
              <a:t>govt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Example – Texas </a:t>
            </a:r>
            <a:r>
              <a:rPr lang="en-US" baseline="0" dirty="0" err="1" smtClean="0"/>
              <a:t>Holdem</a:t>
            </a:r>
            <a:r>
              <a:rPr lang="en-US" baseline="0" dirty="0" smtClean="0"/>
              <a:t>’ tournament for SS natl. shoot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41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Clover can be white and H’s can be white (outlined in black), green, or black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27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- CS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80800"/>
            <a:ext cx="10373246" cy="70043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22411" y="2962207"/>
            <a:ext cx="7388830" cy="1431161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50">
                <a:solidFill>
                  <a:schemeClr val="bg1"/>
                </a:solidFill>
                <a:latin typeface="+mj-lt"/>
              </a:defRPr>
            </a:lvl1pPr>
            <a:lvl2pPr marL="524711" indent="0">
              <a:buNone/>
              <a:defRPr sz="4121">
                <a:solidFill>
                  <a:schemeClr val="bg1"/>
                </a:solidFill>
                <a:latin typeface="+mj-lt"/>
              </a:defRPr>
            </a:lvl2pPr>
            <a:lvl3pPr marL="1049425" indent="0">
              <a:buNone/>
              <a:defRPr sz="4121">
                <a:solidFill>
                  <a:schemeClr val="bg1"/>
                </a:solidFill>
                <a:latin typeface="+mj-lt"/>
              </a:defRPr>
            </a:lvl3pPr>
            <a:lvl4pPr marL="1574135" indent="0">
              <a:buNone/>
              <a:defRPr sz="4121">
                <a:solidFill>
                  <a:schemeClr val="bg1"/>
                </a:solidFill>
                <a:latin typeface="+mj-lt"/>
              </a:defRPr>
            </a:lvl4pPr>
            <a:lvl5pPr marL="2098849" indent="0">
              <a:buNone/>
              <a:defRPr sz="412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622410" y="5144198"/>
            <a:ext cx="7388831" cy="406265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524711" indent="0">
              <a:buNone/>
              <a:defRPr/>
            </a:lvl2pPr>
            <a:lvl3pPr marL="1049425" indent="0">
              <a:buNone/>
              <a:defRPr/>
            </a:lvl3pPr>
            <a:lvl4pPr marL="1574135" indent="0">
              <a:buNone/>
              <a:defRPr/>
            </a:lvl4pPr>
            <a:lvl5pPr marL="2098849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96913"/>
            <a:ext cx="3528734" cy="7571232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319" y="3574085"/>
            <a:ext cx="7308149" cy="80791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49319" y="4536003"/>
            <a:ext cx="7308149" cy="4339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88326"/>
            <a:ext cx="10363200" cy="884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77724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858000" y="0"/>
            <a:ext cx="35052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170420" y="2949812"/>
            <a:ext cx="2880360" cy="426018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170420" y="3886200"/>
            <a:ext cx="2880360" cy="42152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Supporting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6309" y="982463"/>
            <a:ext cx="3646804" cy="1431161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6309" y="3052261"/>
            <a:ext cx="3646803" cy="15665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79420" y="0"/>
            <a:ext cx="5783780" cy="77724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50089" y="982463"/>
            <a:ext cx="3646804" cy="1431161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089" y="3052261"/>
            <a:ext cx="3646803" cy="15665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783780" cy="77724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80800"/>
            <a:ext cx="10373246" cy="70043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844512" y="96913"/>
            <a:ext cx="3528734" cy="757123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547007" y="4070772"/>
            <a:ext cx="9421090" cy="830997"/>
          </a:xfrm>
          <a:prstGeom prst="rect">
            <a:avLst/>
          </a:prstGeom>
        </p:spPr>
        <p:txBody>
          <a:bodyPr vert="horz" lIns="68580" tIns="68580" rIns="68580" bIns="6858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45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61307" y="5396567"/>
            <a:ext cx="6833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82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3200" cy="64008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00319" y="6654703"/>
            <a:ext cx="9762563" cy="610236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297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363200" cy="7772400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862522" y="2317590"/>
            <a:ext cx="3029624" cy="990788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2885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62522" y="3729514"/>
            <a:ext cx="3029624" cy="421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951924" y="1443039"/>
            <a:ext cx="5147253" cy="4996263"/>
          </a:xfrm>
          <a:solidFill>
            <a:schemeClr val="bg2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7257416"/>
            <a:ext cx="10363200" cy="4389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141588" y="7237775"/>
            <a:ext cx="221612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7257416"/>
            <a:ext cx="10363200" cy="4389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141588" y="7237775"/>
            <a:ext cx="221612" cy="475489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 - Signa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80800"/>
            <a:ext cx="10373246" cy="700430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96913"/>
            <a:ext cx="3528734" cy="7571232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622411" y="2962207"/>
            <a:ext cx="7388830" cy="1431161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50">
                <a:solidFill>
                  <a:schemeClr val="bg1"/>
                </a:solidFill>
                <a:latin typeface="+mj-lt"/>
              </a:defRPr>
            </a:lvl1pPr>
            <a:lvl2pPr marL="524711" indent="0">
              <a:buNone/>
              <a:defRPr sz="4121">
                <a:solidFill>
                  <a:schemeClr val="bg1"/>
                </a:solidFill>
                <a:latin typeface="+mj-lt"/>
              </a:defRPr>
            </a:lvl2pPr>
            <a:lvl3pPr marL="1049425" indent="0">
              <a:buNone/>
              <a:defRPr sz="4121">
                <a:solidFill>
                  <a:schemeClr val="bg1"/>
                </a:solidFill>
                <a:latin typeface="+mj-lt"/>
              </a:defRPr>
            </a:lvl3pPr>
            <a:lvl4pPr marL="1574135" indent="0">
              <a:buNone/>
              <a:defRPr sz="4121">
                <a:solidFill>
                  <a:schemeClr val="bg1"/>
                </a:solidFill>
                <a:latin typeface="+mj-lt"/>
              </a:defRPr>
            </a:lvl4pPr>
            <a:lvl5pPr marL="2098849" indent="0">
              <a:buNone/>
              <a:defRPr sz="412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622410" y="5144198"/>
            <a:ext cx="7388831" cy="406265"/>
          </a:xfrm>
        </p:spPr>
        <p:txBody>
          <a:bodyPr wrap="square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524711" indent="0">
              <a:buNone/>
              <a:defRPr/>
            </a:lvl2pPr>
            <a:lvl3pPr marL="1049425" indent="0">
              <a:buNone/>
              <a:defRPr/>
            </a:lvl3pPr>
            <a:lvl4pPr marL="1574135" indent="0">
              <a:buNone/>
              <a:defRPr/>
            </a:lvl4pPr>
            <a:lvl5pPr marL="2098849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161432" y="6439149"/>
            <a:ext cx="2730712" cy="82967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insert your Extension Office’s </a:t>
            </a:r>
            <a:br>
              <a:rPr lang="en-US" dirty="0"/>
            </a:br>
            <a:r>
              <a:rPr lang="en-US" dirty="0"/>
              <a:t>custom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547007" y="4475802"/>
            <a:ext cx="9421090" cy="830997"/>
          </a:xfrm>
          <a:prstGeom prst="rect">
            <a:avLst/>
          </a:prstGeom>
        </p:spPr>
        <p:txBody>
          <a:bodyPr vert="horz" lIns="68580" tIns="68580" rIns="68580" bIns="6858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4500" dirty="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61307" y="5936351"/>
            <a:ext cx="6833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888326"/>
            <a:ext cx="10363200" cy="884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-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71057" y="2695562"/>
            <a:ext cx="9421090" cy="1569660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bg1"/>
                </a:solidFill>
                <a:latin typeface="+mj-lt"/>
              </a:defRPr>
            </a:lvl1pPr>
            <a:lvl2pPr marL="524711" indent="0">
              <a:buNone/>
              <a:defRPr sz="4121">
                <a:solidFill>
                  <a:schemeClr val="bg1"/>
                </a:solidFill>
                <a:latin typeface="+mj-lt"/>
              </a:defRPr>
            </a:lvl2pPr>
            <a:lvl3pPr marL="1049425" indent="0">
              <a:buNone/>
              <a:defRPr sz="4121">
                <a:solidFill>
                  <a:schemeClr val="bg1"/>
                </a:solidFill>
                <a:latin typeface="+mj-lt"/>
              </a:defRPr>
            </a:lvl3pPr>
            <a:lvl4pPr marL="1574135" indent="0">
              <a:buNone/>
              <a:defRPr sz="4121">
                <a:solidFill>
                  <a:schemeClr val="bg1"/>
                </a:solidFill>
                <a:latin typeface="+mj-lt"/>
              </a:defRPr>
            </a:lvl4pPr>
            <a:lvl5pPr marL="2098849" indent="0">
              <a:buNone/>
              <a:defRPr sz="412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1056" y="5369312"/>
            <a:ext cx="9421089" cy="406265"/>
          </a:xfrm>
        </p:spPr>
        <p:txBody>
          <a:bodyPr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524711" indent="0">
              <a:buNone/>
              <a:defRPr/>
            </a:lvl2pPr>
            <a:lvl3pPr marL="1049425" indent="0">
              <a:buNone/>
              <a:defRPr/>
            </a:lvl3pPr>
            <a:lvl4pPr marL="1574135" indent="0">
              <a:buNone/>
              <a:defRPr/>
            </a:lvl4pPr>
            <a:lvl5pPr marL="2098849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47007" y="5054852"/>
            <a:ext cx="6833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888326"/>
            <a:ext cx="10363200" cy="884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5925" y="6925609"/>
            <a:ext cx="2782668" cy="8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- Signa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888326"/>
            <a:ext cx="10363200" cy="884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71057" y="2695562"/>
            <a:ext cx="9421090" cy="1569660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bg1"/>
                </a:solidFill>
                <a:latin typeface="+mj-lt"/>
              </a:defRPr>
            </a:lvl1pPr>
            <a:lvl2pPr marL="524711" indent="0">
              <a:buNone/>
              <a:defRPr sz="4121">
                <a:solidFill>
                  <a:schemeClr val="bg1"/>
                </a:solidFill>
                <a:latin typeface="+mj-lt"/>
              </a:defRPr>
            </a:lvl2pPr>
            <a:lvl3pPr marL="1049425" indent="0">
              <a:buNone/>
              <a:defRPr sz="4121">
                <a:solidFill>
                  <a:schemeClr val="bg1"/>
                </a:solidFill>
                <a:latin typeface="+mj-lt"/>
              </a:defRPr>
            </a:lvl3pPr>
            <a:lvl4pPr marL="1574135" indent="0">
              <a:buNone/>
              <a:defRPr sz="4121">
                <a:solidFill>
                  <a:schemeClr val="bg1"/>
                </a:solidFill>
                <a:latin typeface="+mj-lt"/>
              </a:defRPr>
            </a:lvl4pPr>
            <a:lvl5pPr marL="2098849" indent="0">
              <a:buNone/>
              <a:defRPr sz="412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71056" y="5369312"/>
            <a:ext cx="9421089" cy="406265"/>
          </a:xfrm>
        </p:spPr>
        <p:txBody>
          <a:bodyPr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524711" indent="0">
              <a:buNone/>
              <a:defRPr/>
            </a:lvl2pPr>
            <a:lvl3pPr marL="1049425" indent="0">
              <a:buNone/>
              <a:defRPr/>
            </a:lvl3pPr>
            <a:lvl4pPr marL="1574135" indent="0">
              <a:buNone/>
              <a:defRPr/>
            </a:lvl4pPr>
            <a:lvl5pPr marL="2098849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161432" y="6915522"/>
            <a:ext cx="2730712" cy="829679"/>
          </a:xfrm>
        </p:spPr>
        <p:txBody>
          <a:bodyPr anchor="ctr" anchorCtr="0">
            <a:noAutofit/>
          </a:bodyPr>
          <a:lstStyle>
            <a:lvl1pPr marL="0" marR="0" indent="0" algn="ctr" defTabSz="524711" rtl="0" eaLnBrk="1" fontAlgn="auto" latinLnBrk="0" hangingPunct="1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your Extension Office’s </a:t>
            </a:r>
            <a:br>
              <a:rPr lang="en-US" dirty="0"/>
            </a:br>
            <a:r>
              <a:rPr lang="en-US" dirty="0"/>
              <a:t>custom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47007" y="5054852"/>
            <a:ext cx="6833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-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011894" y="1236135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6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570181" y="-474133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6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39965" y="-795867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6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1057" y="2695563"/>
            <a:ext cx="9421090" cy="1569660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tx2"/>
                </a:solidFill>
                <a:latin typeface="+mj-lt"/>
              </a:defRPr>
            </a:lvl1pPr>
            <a:lvl2pPr marL="524711" indent="0">
              <a:buNone/>
              <a:defRPr sz="4121">
                <a:solidFill>
                  <a:schemeClr val="bg1"/>
                </a:solidFill>
                <a:latin typeface="+mj-lt"/>
              </a:defRPr>
            </a:lvl2pPr>
            <a:lvl3pPr marL="1049425" indent="0">
              <a:buNone/>
              <a:defRPr sz="4121">
                <a:solidFill>
                  <a:schemeClr val="bg1"/>
                </a:solidFill>
                <a:latin typeface="+mj-lt"/>
              </a:defRPr>
            </a:lvl3pPr>
            <a:lvl4pPr marL="1574135" indent="0">
              <a:buNone/>
              <a:defRPr sz="4121">
                <a:solidFill>
                  <a:schemeClr val="bg1"/>
                </a:solidFill>
                <a:latin typeface="+mj-lt"/>
              </a:defRPr>
            </a:lvl4pPr>
            <a:lvl5pPr marL="2098849" indent="0">
              <a:buNone/>
              <a:defRPr sz="412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71056" y="5369312"/>
            <a:ext cx="9421089" cy="406265"/>
          </a:xfrm>
        </p:spPr>
        <p:txBody>
          <a:bodyPr>
            <a:sp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524711" indent="0">
              <a:buNone/>
              <a:defRPr/>
            </a:lvl2pPr>
            <a:lvl3pPr marL="1049425" indent="0">
              <a:buNone/>
              <a:defRPr/>
            </a:lvl3pPr>
            <a:lvl4pPr marL="1574135" indent="0">
              <a:buNone/>
              <a:defRPr/>
            </a:lvl4pPr>
            <a:lvl5pPr marL="2098849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888326"/>
            <a:ext cx="10363200" cy="884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5925" y="6925609"/>
            <a:ext cx="2782668" cy="809504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547007" y="5054852"/>
            <a:ext cx="6833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- 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011894" y="1236135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6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570181" y="-474133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6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1639965" y="-795867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6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1057" y="2695563"/>
            <a:ext cx="9421090" cy="1569660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500">
                <a:solidFill>
                  <a:schemeClr val="tx2"/>
                </a:solidFill>
                <a:latin typeface="+mj-lt"/>
              </a:defRPr>
            </a:lvl1pPr>
            <a:lvl2pPr marL="524711" indent="0">
              <a:buNone/>
              <a:defRPr sz="4121">
                <a:solidFill>
                  <a:schemeClr val="bg1"/>
                </a:solidFill>
                <a:latin typeface="+mj-lt"/>
              </a:defRPr>
            </a:lvl2pPr>
            <a:lvl3pPr marL="1049425" indent="0">
              <a:buNone/>
              <a:defRPr sz="4121">
                <a:solidFill>
                  <a:schemeClr val="bg1"/>
                </a:solidFill>
                <a:latin typeface="+mj-lt"/>
              </a:defRPr>
            </a:lvl3pPr>
            <a:lvl4pPr marL="1574135" indent="0">
              <a:buNone/>
              <a:defRPr sz="4121">
                <a:solidFill>
                  <a:schemeClr val="bg1"/>
                </a:solidFill>
                <a:latin typeface="+mj-lt"/>
              </a:defRPr>
            </a:lvl4pPr>
            <a:lvl5pPr marL="2098849" indent="0">
              <a:buNone/>
              <a:defRPr sz="412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71056" y="5369312"/>
            <a:ext cx="9421089" cy="406265"/>
          </a:xfrm>
        </p:spPr>
        <p:txBody>
          <a:bodyPr>
            <a:sp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 marL="524711" indent="0">
              <a:buNone/>
              <a:defRPr/>
            </a:lvl2pPr>
            <a:lvl3pPr marL="1049425" indent="0">
              <a:buNone/>
              <a:defRPr/>
            </a:lvl3pPr>
            <a:lvl4pPr marL="1574135" indent="0">
              <a:buNone/>
              <a:defRPr/>
            </a:lvl4pPr>
            <a:lvl5pPr marL="2098849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888326"/>
            <a:ext cx="10363200" cy="884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7161432" y="6915522"/>
            <a:ext cx="2730712" cy="829679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your Extension Office’s </a:t>
            </a:r>
            <a:br>
              <a:rPr lang="en-US" dirty="0"/>
            </a:br>
            <a:r>
              <a:rPr lang="en-US" dirty="0"/>
              <a:t>custom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47007" y="5054852"/>
            <a:ext cx="683399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71057" y="1113010"/>
            <a:ext cx="9421090" cy="80791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71057" y="2487883"/>
            <a:ext cx="9421090" cy="1583447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7257416"/>
            <a:ext cx="10363200" cy="4389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0141588" y="7237775"/>
            <a:ext cx="221612" cy="4754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59" y="6556315"/>
            <a:ext cx="3840813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71057" y="1113010"/>
            <a:ext cx="9421090" cy="80791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7257416"/>
            <a:ext cx="10363200" cy="4389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93" y="7241069"/>
            <a:ext cx="1623167" cy="4721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141588" y="7237775"/>
            <a:ext cx="221612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0373246" cy="77723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49319" y="3574085"/>
            <a:ext cx="7308149" cy="80791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49319" y="4536003"/>
            <a:ext cx="7308149" cy="4339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88326"/>
            <a:ext cx="10363200" cy="8840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057" y="1113010"/>
            <a:ext cx="9421090" cy="80791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056" y="2487883"/>
            <a:ext cx="9421090" cy="2423740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7" r:id="rId2"/>
    <p:sldLayoutId id="2147483678" r:id="rId3"/>
    <p:sldLayoutId id="2147483695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98" r:id="rId10"/>
    <p:sldLayoutId id="2147483669" r:id="rId11"/>
    <p:sldLayoutId id="2147483650" r:id="rId12"/>
    <p:sldLayoutId id="2147483686" r:id="rId13"/>
    <p:sldLayoutId id="2147483677" r:id="rId14"/>
    <p:sldLayoutId id="2147483661" r:id="rId15"/>
    <p:sldLayoutId id="2147483680" r:id="rId16"/>
    <p:sldLayoutId id="2147483670" r:id="rId17"/>
    <p:sldLayoutId id="2147483691" r:id="rId18"/>
    <p:sldLayoutId id="2147483681" r:id="rId19"/>
    <p:sldLayoutId id="2147483682" r:id="rId20"/>
    <p:sldLayoutId id="2147483672" r:id="rId21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524711" rtl="0" eaLnBrk="1" latinLnBrk="0" hangingPunct="1">
        <a:spcBef>
          <a:spcPct val="0"/>
        </a:spcBef>
        <a:buNone/>
        <a:defRPr sz="405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393534" indent="-393534" algn="l" defTabSz="524711" rtl="0" eaLnBrk="1" latinLnBrk="0" hangingPunct="1">
        <a:lnSpc>
          <a:spcPct val="120000"/>
        </a:lnSpc>
        <a:spcBef>
          <a:spcPts val="450"/>
        </a:spcBef>
        <a:spcAft>
          <a:spcPts val="450"/>
        </a:spcAft>
        <a:buFont typeface="Arial"/>
        <a:buChar char="•"/>
        <a:defRPr sz="135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852656" indent="-327946" algn="l" defTabSz="5247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/>
        <a:buChar char="–"/>
        <a:defRPr sz="12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1311780" indent="-262355" algn="l" defTabSz="5247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/>
        <a:buChar char="•"/>
        <a:defRPr sz="12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1836491" indent="-262355" algn="l" defTabSz="524711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/>
        <a:buChar char="–"/>
        <a:defRPr sz="12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2361204" indent="-262355" algn="l" defTabSz="524711" rtl="0" eaLnBrk="1" latinLnBrk="0" hangingPunct="1">
        <a:spcBef>
          <a:spcPct val="20000"/>
        </a:spcBef>
        <a:buFont typeface="Arial"/>
        <a:buChar char="»"/>
        <a:defRPr sz="1236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2885916" indent="-262355" algn="l" defTabSz="524711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10629" indent="-262355" algn="l" defTabSz="524711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35339" indent="-262355" algn="l" defTabSz="524711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60052" indent="-262355" algn="l" defTabSz="524711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711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24711" algn="l" defTabSz="524711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2pPr>
      <a:lvl3pPr marL="1049424" algn="l" defTabSz="524711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3pPr>
      <a:lvl4pPr marL="1574135" algn="l" defTabSz="524711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4pPr>
      <a:lvl5pPr marL="2098849" algn="l" defTabSz="524711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5pPr>
      <a:lvl6pPr marL="2623560" algn="l" defTabSz="524711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6pPr>
      <a:lvl7pPr marL="3148271" algn="l" defTabSz="524711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7pPr>
      <a:lvl8pPr marL="3672984" algn="l" defTabSz="524711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8pPr>
      <a:lvl9pPr marL="4197695" algn="l" defTabSz="524711" rtl="0" eaLnBrk="1" latinLnBrk="0" hangingPunct="1">
        <a:defRPr sz="20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gif"/><Relationship Id="rId5" Type="http://schemas.openxmlformats.org/officeDocument/2006/relationships/image" Target="../media/image22.jpeg"/><Relationship Id="rId10" Type="http://schemas.openxmlformats.org/officeDocument/2006/relationships/image" Target="../media/image26.png"/><Relationship Id="rId4" Type="http://schemas.microsoft.com/office/2007/relationships/hdphoto" Target="../media/hdphoto1.wdp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ifa.usda.gov/resource/4-h-professionals-handbook-4-h-name-and-embl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7228" y="3846512"/>
            <a:ext cx="4725971" cy="1169551"/>
          </a:xfrm>
        </p:spPr>
        <p:txBody>
          <a:bodyPr/>
          <a:lstStyle/>
          <a:p>
            <a:r>
              <a:rPr lang="en-US" sz="1600" dirty="0" smtClean="0"/>
              <a:t>Vanessa Tranel</a:t>
            </a:r>
            <a:br>
              <a:rPr lang="en-US" sz="1600" dirty="0" smtClean="0"/>
            </a:br>
            <a:r>
              <a:rPr lang="en-US" sz="1600" dirty="0" smtClean="0"/>
              <a:t>Colorado State University Extension</a:t>
            </a:r>
            <a:br>
              <a:rPr lang="en-US" sz="1600" dirty="0" smtClean="0"/>
            </a:br>
            <a:r>
              <a:rPr lang="en-US" sz="1600" dirty="0" smtClean="0"/>
              <a:t>4-H Youth Development, Specialist – Military</a:t>
            </a:r>
            <a:br>
              <a:rPr lang="en-US" sz="1600" dirty="0" smtClean="0"/>
            </a:br>
            <a:r>
              <a:rPr lang="en-US" sz="1600" dirty="0" smtClean="0"/>
              <a:t>8 January 2019</a:t>
            </a:r>
            <a:endParaRPr lang="en-US" sz="1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42775" y="2487882"/>
            <a:ext cx="9421090" cy="989566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4-H Name and Emblem Usage</a:t>
            </a:r>
          </a:p>
        </p:txBody>
      </p:sp>
    </p:spTree>
    <p:extLst>
      <p:ext uri="{BB962C8B-B14F-4D97-AF65-F5344CB8AC3E}">
        <p14:creationId xmlns:p14="http://schemas.microsoft.com/office/powerpoint/2010/main" val="7661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7" y="509694"/>
            <a:ext cx="9421090" cy="807913"/>
          </a:xfrm>
        </p:spPr>
        <p:txBody>
          <a:bodyPr/>
          <a:lstStyle/>
          <a:p>
            <a:r>
              <a:rPr lang="en-US" dirty="0" smtClean="0"/>
              <a:t>What CAN’T We Do?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057" y="1318957"/>
            <a:ext cx="5148918" cy="525785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Flip, rotate, or turn </a:t>
            </a:r>
            <a:r>
              <a:rPr lang="en-US" sz="2400" dirty="0" smtClean="0">
                <a:solidFill>
                  <a:srgbClr val="000000"/>
                </a:solidFill>
              </a:rPr>
              <a:t>on </a:t>
            </a:r>
            <a:r>
              <a:rPr lang="en-US" sz="2400" dirty="0">
                <a:solidFill>
                  <a:srgbClr val="000000"/>
                </a:solidFill>
              </a:rPr>
              <a:t>its side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Place over or obscure emblem with a photo, drawing, </a:t>
            </a:r>
            <a:r>
              <a:rPr lang="en-US" sz="2400" dirty="0">
                <a:solidFill>
                  <a:srgbClr val="000000"/>
                </a:solidFill>
              </a:rPr>
              <a:t>symbol, word or </a:t>
            </a:r>
            <a:r>
              <a:rPr lang="en-US" sz="2400" dirty="0" smtClean="0">
                <a:solidFill>
                  <a:srgbClr val="000000"/>
                </a:solidFill>
              </a:rPr>
              <a:t>other figure </a:t>
            </a:r>
            <a:r>
              <a:rPr lang="en-US" sz="2400" dirty="0">
                <a:solidFill>
                  <a:srgbClr val="000000"/>
                </a:solidFill>
              </a:rPr>
              <a:t>or object.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Place </a:t>
            </a:r>
            <a:r>
              <a:rPr lang="en-US" sz="2400" dirty="0">
                <a:solidFill>
                  <a:srgbClr val="000000"/>
                </a:solidFill>
              </a:rPr>
              <a:t>text over on top of </a:t>
            </a:r>
            <a:r>
              <a:rPr lang="en-US" sz="2400" dirty="0" smtClean="0">
                <a:solidFill>
                  <a:srgbClr val="000000"/>
                </a:solidFill>
              </a:rPr>
              <a:t>emblem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Superimpose </a:t>
            </a:r>
            <a:r>
              <a:rPr lang="en-US" sz="2400" dirty="0">
                <a:solidFill>
                  <a:srgbClr val="000000"/>
                </a:solidFill>
              </a:rPr>
              <a:t>an image over the top of one or more of the </a:t>
            </a:r>
            <a:r>
              <a:rPr lang="en-US" sz="2400" dirty="0" smtClean="0">
                <a:solidFill>
                  <a:srgbClr val="000000"/>
                </a:solidFill>
              </a:rPr>
              <a:t>leaves</a:t>
            </a:r>
          </a:p>
          <a:p>
            <a:r>
              <a:rPr lang="en-US" sz="2400" b="1" u="sng" dirty="0" smtClean="0">
                <a:solidFill>
                  <a:srgbClr val="000000"/>
                </a:solidFill>
              </a:rPr>
              <a:t>Never</a:t>
            </a:r>
            <a:r>
              <a:rPr lang="en-US" sz="2400" dirty="0" smtClean="0">
                <a:solidFill>
                  <a:srgbClr val="000000"/>
                </a:solidFill>
              </a:rPr>
              <a:t> as a </a:t>
            </a:r>
            <a:r>
              <a:rPr lang="en-US" sz="2400" b="1" i="1" dirty="0" smtClean="0">
                <a:solidFill>
                  <a:srgbClr val="000000"/>
                </a:solidFill>
              </a:rPr>
              <a:t>watermark</a:t>
            </a:r>
            <a:endParaRPr lang="en-US" sz="2400" b="1" i="1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Use </a:t>
            </a:r>
            <a:r>
              <a:rPr lang="en-US" sz="2400" dirty="0">
                <a:solidFill>
                  <a:srgbClr val="000000"/>
                </a:solidFill>
              </a:rPr>
              <a:t>to imply endorsement of any product or material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147" y="1741280"/>
            <a:ext cx="1989000" cy="3912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964" y="2373296"/>
            <a:ext cx="1989000" cy="385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07" y="597326"/>
            <a:ext cx="6126480" cy="6126480"/>
          </a:xfrm>
          <a:prstGeom prst="rect">
            <a:avLst/>
          </a:prstGeom>
          <a:blipFill dpi="0" rotWithShape="1">
            <a:blip r:embed="rId5">
              <a:alphaModFix amt="35000"/>
            </a:blip>
            <a:srcRect/>
            <a:tile tx="0" ty="0" sx="100000" sy="100000" flip="none" algn="tl"/>
          </a:blip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18416">
            <a:off x="1381540" y="758095"/>
            <a:ext cx="6390862" cy="80791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Inappropriate Use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6361" t="16252" r="13213"/>
          <a:stretch/>
        </p:blipFill>
        <p:spPr>
          <a:xfrm>
            <a:off x="129212" y="2743200"/>
            <a:ext cx="1630018" cy="1177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" r="18489" b="14625"/>
          <a:stretch/>
        </p:blipFill>
        <p:spPr>
          <a:xfrm>
            <a:off x="7641288" y="205106"/>
            <a:ext cx="1979790" cy="150442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-2092"/>
          <a:stretch/>
        </p:blipFill>
        <p:spPr>
          <a:xfrm>
            <a:off x="7061750" y="5789751"/>
            <a:ext cx="2657475" cy="120967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2505" y="2820727"/>
            <a:ext cx="1554480" cy="1554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309381" y="4808482"/>
            <a:ext cx="1280160" cy="1280160"/>
          </a:xfrm>
          <a:prstGeom prst="rect">
            <a:avLst/>
          </a:prstGeom>
        </p:spPr>
      </p:pic>
      <p:pic>
        <p:nvPicPr>
          <p:cNvPr id="12" name="Picture 11" descr="Super Best IELTS !?: Problem &amp; Solution Essays on Crime Topic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4" y="250521"/>
            <a:ext cx="1097280" cy="14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SO…</a:t>
            </a:r>
            <a:r>
              <a:rPr lang="en-US" dirty="0" smtClean="0">
                <a:solidFill>
                  <a:srgbClr val="92D050"/>
                </a:solidFill>
              </a:rPr>
              <a:t>SO…</a:t>
            </a:r>
            <a:r>
              <a:rPr lang="en-US" dirty="0" smtClean="0">
                <a:solidFill>
                  <a:srgbClr val="00FF00"/>
                </a:solidFill>
              </a:rPr>
              <a:t>SO…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057" y="1875550"/>
            <a:ext cx="9421090" cy="4686411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4-H and extension staff – 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be familiar with basic use of 4-H Name and Emblem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Educate others who use the name and emblem – volunteers, 4-H members, clubs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WE are the guardian of the 4-H Name and Emblem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Know the resources online and ask for questions or for clarification of the State 4-H Office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Let’s be proud of the 4-H Name and Emblem and our image when approving t-shirts and creating flyers, posters, etc. </a:t>
            </a:r>
            <a:r>
              <a:rPr 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260"/>
            <a:ext cx="10363199" cy="677108"/>
          </a:xfrm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Bodoni MT Black" panose="02070A03080606020203" pitchFamily="18" charset="0"/>
              </a:rPr>
              <a:t>A Picture is Worth 1000 Words…</a:t>
            </a:r>
            <a:endParaRPr lang="en-US" sz="3200" dirty="0">
              <a:solidFill>
                <a:srgbClr val="008000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40" y="1939153"/>
            <a:ext cx="1761897" cy="1475360"/>
          </a:xfrm>
          <a:prstGeom prst="rect">
            <a:avLst/>
          </a:prstGeom>
        </p:spPr>
      </p:pic>
      <p:pic>
        <p:nvPicPr>
          <p:cNvPr id="6" name="Picture 5" descr="fedex's iconic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400425"/>
            <a:ext cx="2495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ike log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512" y="2188599"/>
            <a:ext cx="1752600" cy="9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tarbucks iconic log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54" y="4014568"/>
            <a:ext cx="1790700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www.readyartwork.com/wp-content/uploads/2015/09/877px-McDonalds_Golden_Arches.svg_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45" y="1643851"/>
            <a:ext cx="15240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pple 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23" y="3945726"/>
            <a:ext cx="2139950" cy="213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qph.fs.quoracdn.net/main-qimg-bdbeb0e9b442bdfa91701056305d995d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733" y="4548507"/>
            <a:ext cx="1883410" cy="1252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4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Name?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1057" y="2487883"/>
            <a:ext cx="9421090" cy="3477875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Belonging – Identity – Recognition </a:t>
            </a:r>
            <a:r>
              <a:rPr lang="en-US" sz="2400" dirty="0">
                <a:solidFill>
                  <a:srgbClr val="000000"/>
                </a:solidFill>
              </a:rPr>
              <a:t>– Program Ideals – Shortcuts </a:t>
            </a:r>
            <a:r>
              <a:rPr lang="en-US" sz="2400" dirty="0" smtClean="0">
                <a:solidFill>
                  <a:srgbClr val="000000"/>
                </a:solidFill>
              </a:rPr>
              <a:t>for the brain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4-H Name and Emblem are federally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protected</a:t>
            </a:r>
            <a:r>
              <a:rPr lang="en-US" sz="2400" dirty="0" smtClean="0">
                <a:solidFill>
                  <a:srgbClr val="000000"/>
                </a:solidFill>
              </a:rPr>
              <a:t> by the Secretary of Agriculture</a:t>
            </a:r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Like the Presidential Seal and the Olympic Emblem</a:t>
            </a:r>
          </a:p>
          <a:p>
            <a:pPr lvl="1"/>
            <a:r>
              <a:rPr lang="en-US" sz="2400" i="1" dirty="0" smtClean="0">
                <a:solidFill>
                  <a:srgbClr val="000000"/>
                </a:solidFill>
              </a:rPr>
              <a:t>More unique and special than a trademark or copyright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67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Anyone REALLY Own a Name?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057" y="2487883"/>
            <a:ext cx="9421090" cy="2696764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USDA Secretary of Agriculture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USDA/NIFA – 4-H National Headquarters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Land Grant University Extension Directors/State 4-H Office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Local Extension Offices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231800" y="5161610"/>
            <a:ext cx="5943600" cy="10129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099901" y="2799761"/>
            <a:ext cx="7352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487" y="3302000"/>
            <a:ext cx="896190" cy="237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038" y="3878387"/>
            <a:ext cx="896190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7" y="1113010"/>
            <a:ext cx="9421090" cy="807913"/>
          </a:xfrm>
        </p:spPr>
        <p:txBody>
          <a:bodyPr/>
          <a:lstStyle/>
          <a:p>
            <a:r>
              <a:rPr lang="en-US" dirty="0" smtClean="0"/>
              <a:t>Using the 4-H Name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057" y="2487883"/>
            <a:ext cx="9421090" cy="3036216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4-H Name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Numeral “4” separated from a capital “H” with a </a:t>
            </a:r>
            <a:r>
              <a:rPr lang="en-US" sz="2400" b="1" i="1" dirty="0" smtClean="0">
                <a:solidFill>
                  <a:srgbClr val="000000"/>
                </a:solidFill>
              </a:rPr>
              <a:t>hyphen</a:t>
            </a:r>
            <a:r>
              <a:rPr lang="en-US" sz="2400" dirty="0" smtClean="0">
                <a:solidFill>
                  <a:srgbClr val="000000"/>
                </a:solidFill>
              </a:rPr>
              <a:t> (not a dash, slash or space)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Don’t use the emblem as replacement for any text of or within 4-H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4         H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73" y="4878716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8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7" y="775553"/>
            <a:ext cx="9421090" cy="807913"/>
          </a:xfrm>
        </p:spPr>
        <p:txBody>
          <a:bodyPr/>
          <a:lstStyle/>
          <a:p>
            <a:r>
              <a:rPr lang="en-US" dirty="0" smtClean="0"/>
              <a:t>Using the 4-H Emblem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057" y="1764560"/>
            <a:ext cx="9421090" cy="5192191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Emblem…instead of a logo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Stem points to the right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“18USC707” must appear legibly to the right or below lower right leaf of clover and be same color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Keep emblem upright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Use the whole emblem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When clubs and 4-H individuals outside the office do fundraisers, create flyers, banners, posters, t-shirts, etc. they should be approved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4-H Emblem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057" y="2487883"/>
            <a:ext cx="9421090" cy="2537618"/>
          </a:xfrm>
        </p:spPr>
        <p:txBody>
          <a:bodyPr/>
          <a:lstStyle/>
          <a:p>
            <a:pPr lvl="0"/>
            <a:r>
              <a:rPr lang="en-US" sz="2400" dirty="0">
                <a:solidFill>
                  <a:srgbClr val="000000"/>
                </a:solidFill>
              </a:rPr>
              <a:t>Official 4-H Clover (downloaded from 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25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2250" dirty="0">
                <a:solidFill>
                  <a:srgbClr val="000000"/>
                </a:solidFill>
                <a:hlinkClick r:id="rId3"/>
              </a:rPr>
              <a:t>://</a:t>
            </a:r>
            <a:r>
              <a:rPr lang="en-US" sz="2250" dirty="0" smtClean="0">
                <a:solidFill>
                  <a:srgbClr val="000000"/>
                </a:solidFill>
                <a:hlinkClick r:id="rId3"/>
              </a:rPr>
              <a:t>nifa.usda.gov/resource/4-h-professionals-handbook-4-h-name-and-emblem</a:t>
            </a:r>
            <a:endParaRPr lang="en-US" sz="2250" dirty="0" smtClean="0">
              <a:solidFill>
                <a:srgbClr val="000000"/>
              </a:solidFill>
            </a:endParaRPr>
          </a:p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CSUE </a:t>
            </a:r>
            <a:r>
              <a:rPr lang="en-US" sz="2400" dirty="0">
                <a:solidFill>
                  <a:srgbClr val="000000"/>
                </a:solidFill>
              </a:rPr>
              <a:t>4-H graphic, go to staff resources – communications – graphics and logos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7" y="1075303"/>
            <a:ext cx="9421090" cy="807913"/>
          </a:xfrm>
        </p:spPr>
        <p:txBody>
          <a:bodyPr/>
          <a:lstStyle/>
          <a:p>
            <a:r>
              <a:rPr lang="en-US" dirty="0" smtClean="0"/>
              <a:t>Colors of 4-H </a:t>
            </a:r>
            <a:r>
              <a:rPr lang="en-US" dirty="0"/>
              <a:t>Emblem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057" y="2024614"/>
            <a:ext cx="9421090" cy="1030282"/>
          </a:xfrm>
        </p:spPr>
        <p:txBody>
          <a:bodyPr/>
          <a:lstStyle/>
          <a:p>
            <a:r>
              <a:rPr lang="en-US" sz="2400" dirty="0" smtClean="0"/>
              <a:t>Specified </a:t>
            </a:r>
            <a:r>
              <a:rPr lang="en-US" sz="2400" dirty="0"/>
              <a:t>colors and in its entirety 100% PMS 347 </a:t>
            </a:r>
            <a:r>
              <a:rPr lang="en-US" sz="2400" dirty="0" smtClean="0"/>
              <a:t>Green (</a:t>
            </a:r>
            <a:r>
              <a:rPr lang="en-US" sz="2400" i="1" dirty="0" smtClean="0"/>
              <a:t>Pantone Color Matching System = standardized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58" y="4125945"/>
            <a:ext cx="5686425" cy="962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817" y="4899188"/>
            <a:ext cx="2651760" cy="209994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3363009" y="5101235"/>
            <a:ext cx="0" cy="6019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265539" y="4151908"/>
            <a:ext cx="243861" cy="76206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840306" y="3943017"/>
            <a:ext cx="113204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400" b="1" cap="none" spc="0" dirty="0" smtClean="0">
                <a:ln/>
                <a:solidFill>
                  <a:schemeClr val="accent1"/>
                </a:solidFill>
                <a:effectLst/>
              </a:rPr>
              <a:t>CSU Green</a:t>
            </a:r>
            <a:endParaRPr lang="en-US" sz="1400" b="1" cap="none" spc="0" dirty="0">
              <a:ln/>
              <a:solidFill>
                <a:schemeClr val="accent1"/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52889" y="5782813"/>
            <a:ext cx="10406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400" b="1" dirty="0" smtClean="0">
                <a:ln/>
                <a:solidFill>
                  <a:schemeClr val="accent1"/>
                </a:solidFill>
              </a:rPr>
              <a:t>4-H</a:t>
            </a:r>
            <a:r>
              <a:rPr lang="en-US" sz="1400" b="1" cap="none" spc="0" dirty="0" smtClean="0">
                <a:ln/>
                <a:solidFill>
                  <a:schemeClr val="accent1"/>
                </a:solidFill>
                <a:effectLst/>
              </a:rPr>
              <a:t> Green</a:t>
            </a:r>
            <a:endParaRPr lang="en-US" sz="1400" b="1" cap="none" spc="0" dirty="0">
              <a:ln/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09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7" y="952751"/>
            <a:ext cx="9421090" cy="807913"/>
          </a:xfrm>
        </p:spPr>
        <p:txBody>
          <a:bodyPr/>
          <a:lstStyle/>
          <a:p>
            <a:r>
              <a:rPr lang="en-US" dirty="0" smtClean="0"/>
              <a:t>More on Color…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71057" y="1809150"/>
            <a:ext cx="9421090" cy="3162917"/>
          </a:xfrm>
        </p:spPr>
        <p:txBody>
          <a:bodyPr/>
          <a:lstStyle/>
          <a:p>
            <a:pPr lvl="0"/>
            <a:r>
              <a:rPr lang="en-US" sz="2400" dirty="0" smtClean="0">
                <a:solidFill>
                  <a:srgbClr val="000000"/>
                </a:solidFill>
              </a:rPr>
              <a:t>Clover </a:t>
            </a:r>
            <a:r>
              <a:rPr lang="en-US" sz="2400" dirty="0">
                <a:solidFill>
                  <a:srgbClr val="000000"/>
                </a:solidFill>
              </a:rPr>
              <a:t>can be black and H’s can be </a:t>
            </a:r>
            <a:r>
              <a:rPr lang="en-US" sz="2400" dirty="0" smtClean="0">
                <a:solidFill>
                  <a:srgbClr val="000000"/>
                </a:solidFill>
              </a:rPr>
              <a:t>white.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Clover can be white and H’s can be </a:t>
            </a:r>
            <a:r>
              <a:rPr lang="en-US" sz="2400" dirty="0" smtClean="0">
                <a:solidFill>
                  <a:srgbClr val="000000"/>
                </a:solidFill>
              </a:rPr>
              <a:t>white, </a:t>
            </a:r>
            <a:r>
              <a:rPr lang="en-US" sz="2400" dirty="0">
                <a:solidFill>
                  <a:srgbClr val="000000"/>
                </a:solidFill>
              </a:rPr>
              <a:t>green, or black.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Clover can be metallic gold and H’s can </a:t>
            </a:r>
            <a:r>
              <a:rPr lang="en-US" sz="2400" dirty="0" smtClean="0">
                <a:solidFill>
                  <a:srgbClr val="000000"/>
                </a:solidFill>
              </a:rPr>
              <a:t>over </a:t>
            </a:r>
            <a:r>
              <a:rPr lang="en-US" sz="2400" dirty="0">
                <a:solidFill>
                  <a:srgbClr val="000000"/>
                </a:solidFill>
              </a:rPr>
              <a:t>can be green and H’s can be white, metallic </a:t>
            </a:r>
            <a:r>
              <a:rPr lang="en-US" sz="2400" dirty="0" smtClean="0">
                <a:solidFill>
                  <a:srgbClr val="000000"/>
                </a:solidFill>
              </a:rPr>
              <a:t>gold and H’s white </a:t>
            </a:r>
            <a:r>
              <a:rPr lang="en-US" sz="2400" dirty="0">
                <a:solidFill>
                  <a:srgbClr val="000000"/>
                </a:solidFill>
              </a:rPr>
              <a:t>or black.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One color printing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– green or black only accepted colors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46" y="5064861"/>
            <a:ext cx="8113757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8E43E08D847640A5B60BEAA9127C4E" ma:contentTypeVersion="6" ma:contentTypeDescription="Create a new document." ma:contentTypeScope="" ma:versionID="85141249ed048697c52602768ffb0174">
  <xsd:schema xmlns:xsd="http://www.w3.org/2001/XMLSchema" xmlns:xs="http://www.w3.org/2001/XMLSchema" xmlns:p="http://schemas.microsoft.com/office/2006/metadata/properties" xmlns:ns2="c36bdb4a-d023-43c3-8985-67ee14fd439a" xmlns:ns3="7b25c806-fa06-48dc-a5d5-3b58fe3ea45a" targetNamespace="http://schemas.microsoft.com/office/2006/metadata/properties" ma:root="true" ma:fieldsID="bb2ebe919c2ad567717fd4f7b2af27a3" ns2:_="" ns3:_="">
    <xsd:import namespace="c36bdb4a-d023-43c3-8985-67ee14fd439a"/>
    <xsd:import namespace="7b25c806-fa06-48dc-a5d5-3b58fe3ea4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bdb4a-d023-43c3-8985-67ee14fd4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25c806-fa06-48dc-a5d5-3b58fe3ea4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DD8671-D424-435D-A3D8-650A3C2379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3CCBD2-F14A-44A1-BB18-899D35ED6D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bdb4a-d023-43c3-8985-67ee14fd439a"/>
    <ds:schemaRef ds:uri="7b25c806-fa06-48dc-a5d5-3b58fe3ea4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8AC25F-F31B-4084-85CE-FEC5040F604E}">
  <ds:schemaRefs>
    <ds:schemaRef ds:uri="7b25c806-fa06-48dc-a5d5-3b58fe3ea45a"/>
    <ds:schemaRef ds:uri="http://purl.org/dc/terms/"/>
    <ds:schemaRef ds:uri="http://schemas.microsoft.com/office/2006/documentManagement/types"/>
    <ds:schemaRef ds:uri="http://purl.org/dc/dcmitype/"/>
    <ds:schemaRef ds:uri="c36bdb4a-d023-43c3-8985-67ee14fd439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2644</TotalTime>
  <Words>1145</Words>
  <Application>Microsoft Office PowerPoint</Application>
  <PresentationFormat>Custom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Bodoni MT Black</vt:lpstr>
      <vt:lpstr>Calibri</vt:lpstr>
      <vt:lpstr>Century Gothic</vt:lpstr>
      <vt:lpstr>Franklin Gothic Book</vt:lpstr>
      <vt:lpstr>Wingdings</vt:lpstr>
      <vt:lpstr>Office Theme</vt:lpstr>
      <vt:lpstr>Vanessa Tranel Colorado State University Extension 4-H Youth Development, Specialist – Military 8 January 2019</vt:lpstr>
      <vt:lpstr>A Picture is Worth 1000 Words…</vt:lpstr>
      <vt:lpstr>What’s In A Name?</vt:lpstr>
      <vt:lpstr>Does Anyone REALLY Own a Name?</vt:lpstr>
      <vt:lpstr>Using the 4-H Name</vt:lpstr>
      <vt:lpstr>Using the 4-H Emblem</vt:lpstr>
      <vt:lpstr>Using the 4-H Emblem</vt:lpstr>
      <vt:lpstr>Colors of 4-H Emblem</vt:lpstr>
      <vt:lpstr>More on Color…</vt:lpstr>
      <vt:lpstr>What CAN’T We Do?</vt:lpstr>
      <vt:lpstr>Inappropriate Use</vt:lpstr>
      <vt:lpstr>SO…SO…SO…</vt:lpstr>
    </vt:vector>
  </TitlesOfParts>
  <Company>Colorado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Bauder,Joy</cp:lastModifiedBy>
  <cp:revision>278</cp:revision>
  <cp:lastPrinted>2019-01-08T18:18:07Z</cp:lastPrinted>
  <dcterms:created xsi:type="dcterms:W3CDTF">2015-06-30T23:05:53Z</dcterms:created>
  <dcterms:modified xsi:type="dcterms:W3CDTF">2019-01-10T00:01:11Z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0x0101002A8E43E08D847640A5B60BEAA9127C4E</vt:lpwstr>
  </property>
</Properties>
</file>